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7" r:id="rId10"/>
    <p:sldId id="266" r:id="rId11"/>
    <p:sldId id="298" r:id="rId12"/>
    <p:sldId id="267" r:id="rId13"/>
    <p:sldId id="268" r:id="rId14"/>
    <p:sldId id="29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80" r:id="rId24"/>
    <p:sldId id="281" r:id="rId25"/>
    <p:sldId id="288" r:id="rId26"/>
    <p:sldId id="289" r:id="rId27"/>
    <p:sldId id="290" r:id="rId28"/>
    <p:sldId id="291" r:id="rId29"/>
    <p:sldId id="292" r:id="rId30"/>
    <p:sldId id="293" r:id="rId31"/>
    <p:sldId id="296" r:id="rId32"/>
    <p:sldId id="294" r:id="rId33"/>
    <p:sldId id="295" r:id="rId34"/>
    <p:sldId id="342" r:id="rId35"/>
    <p:sldId id="282" r:id="rId36"/>
    <p:sldId id="283" r:id="rId37"/>
    <p:sldId id="341" r:id="rId38"/>
    <p:sldId id="287" r:id="rId39"/>
    <p:sldId id="284" r:id="rId40"/>
    <p:sldId id="285" r:id="rId41"/>
    <p:sldId id="286" r:id="rId42"/>
    <p:sldId id="338" r:id="rId43"/>
    <p:sldId id="339" r:id="rId44"/>
    <p:sldId id="340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28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9" r:id="rId73"/>
    <p:sldId id="330" r:id="rId74"/>
    <p:sldId id="331" r:id="rId75"/>
    <p:sldId id="332" r:id="rId76"/>
    <p:sldId id="333" r:id="rId77"/>
    <p:sldId id="337" r:id="rId7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6CB2"/>
    <a:srgbClr val="FFFFFF"/>
    <a:srgbClr val="F0D1B4"/>
    <a:srgbClr val="EF4136"/>
    <a:srgbClr val="1F80D4"/>
    <a:srgbClr val="F0ED65"/>
    <a:srgbClr val="E7D659"/>
    <a:srgbClr val="E72F6C"/>
    <a:srgbClr val="0000C4"/>
    <a:srgbClr val="4E8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3998" autoAdjust="0"/>
  </p:normalViewPr>
  <p:slideViewPr>
    <p:cSldViewPr snapToGrid="0">
      <p:cViewPr>
        <p:scale>
          <a:sx n="70" d="100"/>
          <a:sy n="70" d="100"/>
        </p:scale>
        <p:origin x="11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B46E6-5A1C-45EB-A209-9A8F7289EFA5}" type="datetimeFigureOut">
              <a:rPr lang="cs-CZ" smtClean="0"/>
              <a:t>23.11.2017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8313B-09C0-4C28-BEE9-ACC0981F5B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92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598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Druhým problémem, se kterým se lékaři a jiní zdravotničtí pracovníci setkávají, je obtížná předvídatelnost vývoje rány. Často se podmínky v ráně mění tak rychle, že není možné vždy včas vyměnit krytí za takové, které zrovna ideálně odpovídá stavu rány.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088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6388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Krytí ENLUXTRA je vytvořeno tak, aby se dokázalo univerzálně přizpůsobovat změnám, které v ráně probíhají. Patentované složení materiálu umožňuje se automaticky adaptovat podle podmínek v dané fázi hojícího procesu. ENLUXTRA absorbuje přebytečné tekutiny, podporuje procesy autolytického </a:t>
            </a:r>
            <a:r>
              <a:rPr lang="cs-CZ" dirty="0" err="1"/>
              <a:t>debridementu</a:t>
            </a:r>
            <a:r>
              <a:rPr lang="cs-CZ" dirty="0"/>
              <a:t>, vytváří ideální podmínky pro buněčnou proliferaci, granulaci a další procesy, které v ráně probíhají. Zároveň udržuje rovnovážnou vlhkost ve všech částech rány. Proto je možné použít ENLUXTRA za jakýchkoliv podmínek a krytí se jim již samo přizpůsobí, aby nastavilo optimální prostředí pro podporu hojení.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53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Aby rána mohla překonat chronickou </a:t>
            </a:r>
            <a:r>
              <a:rPr lang="cs-CZ" dirty="0" err="1"/>
              <a:t>inflamační</a:t>
            </a:r>
            <a:r>
              <a:rPr lang="cs-CZ" dirty="0"/>
              <a:t> fázi, je nutné se zaměřit zejména na tři oblasti – bakteriální zátěž rány, přítomnost nekrotické tkáně a rovnováhu ve vlhkosti rány. </a:t>
            </a:r>
          </a:p>
          <a:p>
            <a:pPr marL="171450" indent="-171450">
              <a:buFontTx/>
              <a:buChar char="-"/>
            </a:pPr>
            <a:r>
              <a:rPr lang="cs-CZ" dirty="0"/>
              <a:t>Bakteriální zátěž musí být zmenšena nebo zcela eliminována. </a:t>
            </a:r>
          </a:p>
          <a:p>
            <a:pPr marL="171450" indent="-171450">
              <a:buFontTx/>
              <a:buChar char="-"/>
            </a:pPr>
            <a:r>
              <a:rPr lang="cs-CZ" dirty="0"/>
              <a:t>Nekrotická tkáň musí být ve většině případů odstraněna za využití </a:t>
            </a:r>
            <a:r>
              <a:rPr lang="cs-CZ" dirty="0" err="1"/>
              <a:t>debridementu</a:t>
            </a:r>
            <a:r>
              <a:rPr lang="cs-CZ" dirty="0"/>
              <a:t>.</a:t>
            </a:r>
          </a:p>
          <a:p>
            <a:pPr marL="171450" indent="-171450">
              <a:buFontTx/>
              <a:buChar char="-"/>
            </a:pPr>
            <a:r>
              <a:rPr lang="cs-CZ" dirty="0"/>
              <a:t>Je nutné udržovat optimální vlhkost – zvlhčovat suché části rány a absorbovat vlhkost v </a:t>
            </a:r>
            <a:r>
              <a:rPr lang="cs-CZ" dirty="0" err="1"/>
              <a:t>exsudujících</a:t>
            </a:r>
            <a:r>
              <a:rPr lang="cs-CZ" dirty="0"/>
              <a:t> částech.</a:t>
            </a:r>
          </a:p>
          <a:p>
            <a:pPr marL="171450" indent="-171450">
              <a:buFontTx/>
              <a:buChar char="-"/>
            </a:pPr>
            <a:endParaRPr lang="cs-CZ" dirty="0"/>
          </a:p>
          <a:p>
            <a:pPr marL="0" indent="0">
              <a:buFontTx/>
              <a:buNone/>
            </a:pPr>
            <a:r>
              <a:rPr lang="cs-CZ" dirty="0"/>
              <a:t>ENLUXTRA odvádí zadržuje mikroorganismy a odvádí je od lůžka rány, což snižuje celkovou mikrobiologickou zátěž. Zároveň také odvádí částice odumřelé tkáně, čímž přispívá k procesu autolytického </a:t>
            </a:r>
            <a:r>
              <a:rPr lang="cs-CZ" dirty="0" err="1"/>
              <a:t>debridementu</a:t>
            </a:r>
            <a:r>
              <a:rPr lang="cs-CZ" dirty="0"/>
              <a:t>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7414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Aplikace ENLUXTRA pomáhá optimálně pečovat o všechny části rány a jejich různorodé potřeby a pomáhá tedy ukončit chronickou fázi rány a znovu nastartovat proces hojení.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136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0441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 obrázku je materiál krytí ENLUXTRA. Je velmi měkký, vzdušný, příjemný na dotyk a pohodlný při nošení. Vrstva, která je v kontaktu s ránou je porózní a nepřilnavá. Při aplikaci dle zkušeností pacientů působí chladivým a zklidňujícím efektem. </a:t>
            </a:r>
          </a:p>
          <a:p>
            <a:endParaRPr lang="cs-CZ" dirty="0"/>
          </a:p>
          <a:p>
            <a:r>
              <a:rPr lang="cs-CZ" dirty="0"/>
              <a:t>Vnější vrstvu je propustná pro vodní páru, není ale propustná pro tekutiny a mikroorganismy, působí tedy jako bariéra a chrání před patogenními bakteriemi.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061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2996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6690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7796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Léčba ran se skládá z několika stejně významných komponentů. Jedná se o výživu a hydrataci pacienta, léčbu souvisejících patologických stavů, odlehčování ran a samozřejmě péče o ránu samotnou. Léčba ran je ale často komplikovaná například různorodým charakterem rány v různých jejích částech a rychle se měnícími podmínkami v ráně, jak je popsáno na dalších snímcích.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430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Používání krytí </a:t>
            </a:r>
            <a:r>
              <a:rPr lang="cs-CZ" dirty="0" err="1"/>
              <a:t>Enluxtra</a:t>
            </a:r>
            <a:r>
              <a:rPr lang="cs-CZ" dirty="0"/>
              <a:t> nevyžaduje dodržování žádných komplikovaných protokolů. Pro maximalizaci účinnosti je ale vhodné znát několik základních pravidel.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5206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První pravidlo: Vždy zvolte dostatečnou velikost krytí. Krytí musí přesahovat alespoň 2,5 cm na zdravou tkáň. Pokud je použito příliš malé krytí, může dojít k maceraci lůžka rány a okolní tkáně a proces hojení bude zpomalen.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6228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Vždy když je to možné, použijte celé krytí a nijak jej neopravujte a nezastřihujte. Díky větším rozměrům dosáhnete lepších výsledků.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80270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Pokud je rána v těžce dostupném místě a je nutné krytí zastřihnout, snažte se opět zachovat co největší rozměr.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2400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Druhé pravidlo: Krytí musí těsně přiléhat na ránu. Pokud bude mezi krytím a ránou mezera, nedokáže krytí efektivně absorbovat exsudát a může docházet k tvorbě vlhkých nekróz.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17599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Pokud je rána hluboká, aplikujte nejdříve krytí ENLUXTRA, ránu pak vyplňte složeným gázovým obvazem (angl. </a:t>
            </a:r>
            <a:r>
              <a:rPr lang="cs-CZ" dirty="0" err="1"/>
              <a:t>gauze</a:t>
            </a:r>
            <a:r>
              <a:rPr lang="cs-CZ" dirty="0"/>
              <a:t>) a následně zafixujte převazem (angl. </a:t>
            </a:r>
            <a:r>
              <a:rPr lang="cs-CZ" dirty="0" err="1"/>
              <a:t>wrap</a:t>
            </a:r>
            <a:r>
              <a:rPr lang="cs-CZ" dirty="0"/>
              <a:t>), tak aby byl zajištěn těsný kontakt s ránou (viz. Obrázek). Pokud při přitlačení na ránu cítíte prázdný prostor, je nutné přidat další gázové polštářky. Dále může být těsný kontakt zajištěn použitím kompresního převazu.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88019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U hlubokých ran je nutné použít výplňový materiál. </a:t>
            </a:r>
            <a:r>
              <a:rPr lang="cs-CZ" sz="1200" dirty="0"/>
              <a:t>Vždy se ujistěte, že se rána dotýká buď přímo lůžka rány, a nebo výplňového materiálu. </a:t>
            </a:r>
            <a:endParaRPr lang="en-CA" sz="12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9780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Vyvarujte se použití výplňových materiálů, které se smršťují a použití viskózních past – obojí povede k maceraci rány.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79177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Třetí pravidlo: Vždy vyměňte krytí dříve, než exsudát dosáhne okraje krytí. Výtok exsudátu může způsobit podráždění okolní kůže a dále zpomalit hojení.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1361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Čtvrté pravidlo – Zpočátku měňte obvaz častěji. ENLUXTRA je navržena tak, aby bylo možné ji zanechat na ráně 7-10 dní, nicméně v začátku je v ráně často přítomné velké množství nekrotické tkáně, která ucpává povrch krytí a snožuje jeho absorpční schopnosti. V začátku léčby je tedy vhodné měnit krytí každý den u ran s velkým množstvím vlhkých nekróz popř. u silně </a:t>
            </a:r>
            <a:r>
              <a:rPr lang="cs-CZ" dirty="0" err="1"/>
              <a:t>exsudujících</a:t>
            </a:r>
            <a:r>
              <a:rPr lang="cs-CZ" dirty="0"/>
              <a:t> ran, u ostatních ran jednou za 2-3 dny. Věnujte pozornost vývoji rány a postupně dobu nošení prodlužujte, až na výsledných 7-10 dní.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01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Asi největší překážkou při léčbě ran je jejich různorodost. Rána se skládá z různých druhů tkání, které potřebují odlišný přístup, aby bylo dosaženo optimálních podmínek pro léčbu. Různé druhy tkání a stupně exsudace jsou přítomny zároveň v jedné ráně – suchá oblasti, silně </a:t>
            </a:r>
            <a:r>
              <a:rPr lang="cs-CZ" dirty="0" err="1"/>
              <a:t>exsudující</a:t>
            </a:r>
            <a:r>
              <a:rPr lang="cs-CZ" dirty="0"/>
              <a:t> oblasti, nekrózy a vlhké gangrény (angl. </a:t>
            </a:r>
            <a:r>
              <a:rPr lang="cs-CZ" dirty="0" err="1"/>
              <a:t>slough</a:t>
            </a:r>
            <a:r>
              <a:rPr lang="cs-CZ" dirty="0"/>
              <a:t>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3179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22212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Výběr vhodné velikosti krytí je zásadní pro dosažení dobrých výsledků. Větší rozměr krytí vždy dosáhne lepších výsledků. </a:t>
            </a:r>
          </a:p>
          <a:p>
            <a:endParaRPr lang="cs-CZ" dirty="0"/>
          </a:p>
          <a:p>
            <a:r>
              <a:rPr lang="cs-CZ" dirty="0"/>
              <a:t>Díky většímu rozměru dokáže absorbovat větší množství exsudátu, absorbovat bakterie na větším rozsahu, umožňovat delší nošení a tedy umožnit nerušené hojení bez nutnosti často krytí měnit.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26930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Pokud je rána příliš velká nebo má nepravidelný tvar – použijte dvě nebo více krytí zároveň.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4225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37958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Pokud používáte více krytí zároveň, zastřihněte konce tak, aby byly rovné a ujistěte se, že mezi nimi nevzniká mezera.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20741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Zmenšujte velikost, pokud by krytí překáželo pacientovo pohybu nebo…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24036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… pokud to vyžaduje umístění určitých přístrojů.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29687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91575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Při použití ENLUXTRA spolu s kompresními obvazy je vhodné dodržet následující postup, aby byl zmenšen tlak na okolní tkáň a zároveň byl krytí poskytnut dostatečný prostor pro absorpci. Nejprve zkoste pomocí nůžek okraje krytí v šířce cca 1,5 cm a aplikujte krytí na ránu. Díky postupnému přechodu místo ostré hrany bude na tlak na ránu rozložen.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93131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Pomocí bavlněného obvazu přiloženého po obvodu krytí vyrovnejte nerovný přechod mezi koncem krytí a kůži. Toto dále rozloží tlak na ránu.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6391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Během standartního procesu hojení rány prochází rána postupně několika fázemi. U chronických ran se ale hojení často zastaví v </a:t>
            </a:r>
            <a:r>
              <a:rPr lang="cs-CZ" dirty="0" err="1"/>
              <a:t>inflamační</a:t>
            </a:r>
            <a:r>
              <a:rPr lang="cs-CZ" dirty="0"/>
              <a:t> fázi (následující snímek) a pro další hojení je nutné docílit přechodu z této fáze do další.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4725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13264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3342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06054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73811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69374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50764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61450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95508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 velmi důležité vyhnout se používání nedoporučovaných produktů. Tyto produkty mohou ucpávat porózní materiál krytí a bránit vertikálnímu sání, což vede ke snížené schopnosti absorbovat exsudát.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50649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Pravá alergická reakce se převážně objeví do 3 hodin od aplikace. Pokud k takové alergické reakci dojde, je nutné ukončit užívání ENLUXTRA. </a:t>
            </a:r>
          </a:p>
          <a:p>
            <a:endParaRPr lang="cs-CZ" dirty="0"/>
          </a:p>
          <a:p>
            <a:r>
              <a:rPr lang="cs-CZ" dirty="0"/>
              <a:t>Reakce ke které dojde v delším časovém horizontu než 3 hodiny má pravděpodobně jinou příčinu než alergickou reakci. Může se například jednat o podráždění kůže kvůli výtoku exsudátu.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9255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9249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Problém s případnou alergickou reakcí může být vyřešen aplikací kontaktní vrstvy, kterou pacient dobře toleruje, mezi ránu a krytí ENLUXTRA. Díky tomu je možné v nošení krytí dále pokračovat.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898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Výměna krytí ENLUXTRA je rychlá a bezbolestná.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04198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 nutné krytí vyměnit dříve, než dosáhne okraje krytí, aby bylo zabráněno kontaktu exsudátu se zdravou okolní tkání.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47982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případě, že pacient pociťuje silnější bolest než obvykle, může být nutné měnit krytí častěji popř. použít větší velikost. Ve standartních případech je krytí ENLUXTRA bezbolestné.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7432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3348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1530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111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Užitečné pro optimalizaci umístění krytí je nastudovat vzorce výtoku po odstranění krytí. Správné umístění prodlouží možnou dobu nošení.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53818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Faktory jako je pozice těla mohou ovlivňovat výtok exsudátu, kdy je v určitých směrech intenzivnější než v jiných. Je vhodné směr výtoku předvídat a přizpůsobit tomu umístění krytí tak, aby mělo dostatečnou rezervu.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42246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6532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Nejlepším způsobem, jak znovu nastartovat proces hojení a posun z </a:t>
            </a:r>
            <a:r>
              <a:rPr lang="cs-CZ" dirty="0" err="1"/>
              <a:t>inflamační</a:t>
            </a:r>
            <a:r>
              <a:rPr lang="cs-CZ" dirty="0"/>
              <a:t> do proliferační fáze je zajistit ideální prostředí pro každou část rány. V některých částech je nutné ránu hydratovat, v jiných naopak absorbovat přebytečnou tekutiny. Zároveň je nutné, aby se krytí dokázalo přizpůsobovat změnám, jelikož v ráně dochází k neustálým změnách. Část rány, která byla původně suchá může za určitých podmínek začít vytvářet exsudát a naopak.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4131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53488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377203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171134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45102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82154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34776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07292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6041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Krytí ENLUXTRA díky svým schopnostem dokáže znovu nastartovat proces hojení u chronických ran. Adaptivní polymery, ze kterých je krytí složeno mají schopnost rozeznat podmínky v ráně a přizpůsobit jim svoji schopnost. Zároveň mají vysokou absorpční schopnost a dokáží tedy pojmout velké množství exsudátu, je jej tedy možné použít na všechny typy ran.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4701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Krytí ENLUXTRA nastavuje individuálně optimální podmínky pro každou část rány. V suchých částech ránu hydratuje, v </a:t>
            </a:r>
            <a:r>
              <a:rPr lang="cs-CZ" dirty="0" err="1"/>
              <a:t>exsudujících</a:t>
            </a:r>
            <a:r>
              <a:rPr lang="cs-CZ" dirty="0"/>
              <a:t> částech naopak absorbuje exsudát a nastavuje optimální vlhké podmínky nutné pro hojení rány. Zároveň podporuje autolytický </a:t>
            </a:r>
            <a:r>
              <a:rPr lang="cs-CZ" dirty="0" err="1"/>
              <a:t>debridement</a:t>
            </a:r>
            <a:r>
              <a:rPr lang="cs-CZ" dirty="0"/>
              <a:t>, jelikož odvádí částice nekrotické tkáně od rány a uzavírá je uvnitř materiálu krytí.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1197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ENLUXTRA dokáže lokálně měnit svoji funkci z hydratační na absorpční, a tak se přizpůsobit momentálním podmínkám v ráně.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8313B-09C0-4C28-BEE9-ACC0981F5B8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77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216B82-EFD9-4141-AE1B-A103395D7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A33811-C379-4AAF-93D3-5FA5D670D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C253BB-FC36-44AA-8562-5006B299C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FD8E-1340-40E5-A716-93F582580F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E951F2-3692-469B-A040-176FDD025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95AA34-517C-43E2-B901-29D6191D7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9CB6-4DE9-442B-81EC-9CCD31C1E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3763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49FC47-CC88-41B7-A0C4-8D229D7D3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E483771-948E-4991-8E86-38D488246E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4F0D63-6D43-4082-97BD-963E19E2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FD8E-1340-40E5-A716-93F582580F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42F110-3B07-4D5B-A7F6-B06EDB616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CE303C-098F-4CB8-8CBB-6C8DCF586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9CB6-4DE9-442B-81EC-9CCD31C1E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532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DCCD4DD-BE1A-4000-82FC-955C70918B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CD0089E-E806-4338-AE52-E6AAA1B9A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BABD02-F810-4ADD-9A46-E78F92396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FD8E-1340-40E5-A716-93F582580F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78437B-24D2-429E-ACF9-D6BCA8DA2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CA05FA-739B-4BEE-8D3F-5BEFF6093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9CB6-4DE9-442B-81EC-9CCD31C1E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024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8A08C2-D24C-436B-AECE-55E15F89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973B00-DA6E-4032-9341-AD6779047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9465F2-13F8-4651-A9AD-9AD5732D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FD8E-1340-40E5-A716-93F582580F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3D6CA3-E3B5-464F-AAF2-3B7431ADE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033D87-B17A-47DE-B4D9-F1865DDF9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9CB6-4DE9-442B-81EC-9CCD31C1E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9223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C711E4-F3A8-42D6-8B98-47E29E328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00127C4-71FA-478B-8A7F-AC5B63CC6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40913B-DF2F-43BA-8F79-EEA09C5E5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FD8E-1340-40E5-A716-93F582580F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3F9C66-65D7-41F6-8868-E1DB93F6D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ECD7D2-F08E-4F60-8800-7AB14F09D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9CB6-4DE9-442B-81EC-9CCD31C1E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4416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B247DF-DB59-413C-A034-815D8A27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B7550C-A90B-452E-8E2A-043DA6483F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2471D19-3331-430E-8332-6BC3EDDE2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1E4D86D-184B-457B-8C9A-777EE6F48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FD8E-1340-40E5-A716-93F582580F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B014D6-3081-4B23-AA55-545758055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3D16C27-FCCD-4B9A-B5FF-71901307C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9CB6-4DE9-442B-81EC-9CCD31C1E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8035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98E3B1-5F6F-472C-9168-AB4AC4A4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42BA07A-14F6-4D8F-B283-75EA0FAC2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C37ACE1-C4C7-4460-99BE-EBA0327CB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44C325D-DE65-4235-9E1D-41FD95CDB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80555F4-ECFA-4067-881A-70162378D1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CB63F50-59AB-48E1-8FFB-4BE945089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FD8E-1340-40E5-A716-93F582580F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0FFA33A-CE20-4F77-804D-AD4D05F10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1E66C15-049B-4373-9909-8DA57FAE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9CB6-4DE9-442B-81EC-9CCD31C1E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9395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EB7B96-4CF3-465A-AFC3-092D34F9E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B2C047D-FDD1-44FE-B9DB-96B4AECEF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FD8E-1340-40E5-A716-93F582580F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2D61A72-109B-49B6-939D-A1F8A7BB2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2392B09-5A7D-44D9-B832-F40B43031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9CB6-4DE9-442B-81EC-9CCD31C1E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0691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C2B9A17-64BB-45B0-821F-66EA6E233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FD8E-1340-40E5-A716-93F582580F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EED83B-0BA1-419F-8871-A15ADDB6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69BD82-A26D-4F0B-8B37-A053325D7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9CB6-4DE9-442B-81EC-9CCD31C1E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237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41B01D-663D-4D14-8E1D-E1A75A195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978AF2-7465-4EF2-9464-C8C62C0B7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5304509-7CC0-4ADD-B7BE-EA5DEEF43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ADA01AB-5C46-4057-8440-C7CF4E1EB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FD8E-1340-40E5-A716-93F582580F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DC72ED7-DF5A-4830-8438-225F4CEFF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615BB71-7B76-4AAE-ABF5-1519FA4C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9CB6-4DE9-442B-81EC-9CCD31C1E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254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9B7AFB-F9E9-4C31-BCD0-9A2082227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779EAD6-C30E-4B28-A617-9DC7C87DEC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058A98E-60FF-4797-91BA-BD28129F1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47E46D-8587-4153-849B-13E495094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FD8E-1340-40E5-A716-93F582580F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A04A6FA-028B-4A1A-89BF-5206C1478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F618D29-72C3-4772-8E9C-DC8F321F2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59CB6-4DE9-442B-81EC-9CCD31C1E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3389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9A1BF60-F87A-46C3-9787-28284ECCA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C6C357C-AF92-4614-95D8-EE4A500C7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203829-60F5-4212-B526-72E4CE83B2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FFD8E-1340-40E5-A716-93F582580F10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5865A4-87B6-4FFE-841C-C54E6FCF8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56B753-AC18-41E0-B789-9592AD26E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59CB6-4DE9-442B-81EC-9CCD31C1E5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3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9EF311-257B-49F7-8826-A94FBAD03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220200" cy="1001712"/>
          </a:xfrm>
        </p:spPr>
        <p:txBody>
          <a:bodyPr>
            <a:noAutofit/>
          </a:bodyPr>
          <a:lstStyle/>
          <a:p>
            <a:r>
              <a:rPr lang="cs-CZ" sz="4400" b="1" dirty="0" err="1">
                <a:solidFill>
                  <a:schemeClr val="accent1">
                    <a:lumMod val="75000"/>
                  </a:schemeClr>
                </a:solidFill>
              </a:rPr>
              <a:t>Samoadaptivní</a:t>
            </a:r>
            <a:r>
              <a:rPr lang="cs-CZ" sz="4400" b="1" dirty="0">
                <a:solidFill>
                  <a:schemeClr val="accent1">
                    <a:lumMod val="75000"/>
                  </a:schemeClr>
                </a:solidFill>
              </a:rPr>
              <a:t> krytí ENLUXTRA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7EAE27D-509E-48AF-A0EE-2C53ADAA9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6249" y="2218531"/>
            <a:ext cx="9144000" cy="1655762"/>
          </a:xfrm>
        </p:spPr>
        <p:txBody>
          <a:bodyPr/>
          <a:lstStyle/>
          <a:p>
            <a:r>
              <a:rPr lang="cs-CZ" dirty="0"/>
              <a:t>Technologie, použití, případové studie</a:t>
            </a:r>
          </a:p>
        </p:txBody>
      </p:sp>
      <p:pic>
        <p:nvPicPr>
          <p:cNvPr id="4" name="Content Placeholder 4" descr="Enluxtra Preffered Product Image.jpg">
            <a:extLst>
              <a:ext uri="{FF2B5EF4-FFF2-40B4-BE49-F238E27FC236}">
                <a16:creationId xmlns:a16="http://schemas.microsoft.com/office/drawing/2014/main" id="{8A991644-4844-4846-87D2-FDD76E1EA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3297682" y="2673550"/>
            <a:ext cx="5321133" cy="35163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B46F2EC-D351-4023-B9F2-6014F6CED689}"/>
              </a:ext>
            </a:extLst>
          </p:cNvPr>
          <p:cNvSpPr txBox="1"/>
          <p:nvPr/>
        </p:nvSpPr>
        <p:spPr>
          <a:xfrm>
            <a:off x="4547587" y="6275541"/>
            <a:ext cx="6196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Listopad 2017, </a:t>
            </a:r>
            <a:r>
              <a:rPr lang="cs-CZ" sz="1400" dirty="0" err="1"/>
              <a:t>Enluxtra</a:t>
            </a:r>
            <a:r>
              <a:rPr lang="cs-CZ" sz="1400" dirty="0"/>
              <a:t> s.r.o.</a:t>
            </a:r>
          </a:p>
        </p:txBody>
      </p:sp>
    </p:spTree>
    <p:extLst>
      <p:ext uri="{BB962C8B-B14F-4D97-AF65-F5344CB8AC3E}">
        <p14:creationId xmlns:p14="http://schemas.microsoft.com/office/powerpoint/2010/main" val="769206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CFAC519-7838-479B-971E-D8D0C5F6C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4" y="688944"/>
            <a:ext cx="11753591" cy="5480112"/>
          </a:xfrm>
        </p:spPr>
      </p:pic>
    </p:spTree>
    <p:extLst>
      <p:ext uri="{BB962C8B-B14F-4D97-AF65-F5344CB8AC3E}">
        <p14:creationId xmlns:p14="http://schemas.microsoft.com/office/powerpoint/2010/main" val="1400900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Komplikace v léčbě ran – </a:t>
            </a:r>
            <a:r>
              <a:rPr lang="cs-CZ" b="1" u="sng" dirty="0">
                <a:solidFill>
                  <a:schemeClr val="accent1">
                    <a:lumMod val="75000"/>
                  </a:schemeClr>
                </a:solidFill>
              </a:rPr>
              <a:t>Rána se rychle mění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3841BC34-E4DF-401B-8FF1-96BDBBCB5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667" y="2617463"/>
            <a:ext cx="3790950" cy="4641126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Vlastnosti rány se rychle mění – je obtížné zvolit vždy vhodné krytí pro konkrétní stav a předvídat změny, které nastanou.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6433398-2925-4404-9317-CC5D981A0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15" y="1901420"/>
            <a:ext cx="5907030" cy="370404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DADE76C-AC2F-4AF7-BA7B-20A99A85EB7C}"/>
              </a:ext>
            </a:extLst>
          </p:cNvPr>
          <p:cNvSpPr txBox="1"/>
          <p:nvPr/>
        </p:nvSpPr>
        <p:spPr>
          <a:xfrm>
            <a:off x="838200" y="1571023"/>
            <a:ext cx="127635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Suchý okraj rány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2F2E54C-DCD0-4D74-A719-7CE93B893A87}"/>
              </a:ext>
            </a:extLst>
          </p:cNvPr>
          <p:cNvSpPr txBox="1"/>
          <p:nvPr/>
        </p:nvSpPr>
        <p:spPr>
          <a:xfrm>
            <a:off x="4021677" y="1571023"/>
            <a:ext cx="127635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Suchý okraj rány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F3E190B-FC56-4234-B226-C73853A32C50}"/>
              </a:ext>
            </a:extLst>
          </p:cNvPr>
          <p:cNvSpPr txBox="1"/>
          <p:nvPr/>
        </p:nvSpPr>
        <p:spPr>
          <a:xfrm>
            <a:off x="2255922" y="1692410"/>
            <a:ext cx="127635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Exsudující</a:t>
            </a:r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část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463ADFC-9D51-4F34-B037-51F98131175E}"/>
              </a:ext>
            </a:extLst>
          </p:cNvPr>
          <p:cNvSpPr txBox="1"/>
          <p:nvPr/>
        </p:nvSpPr>
        <p:spPr>
          <a:xfrm>
            <a:off x="1525094" y="5446175"/>
            <a:ext cx="127635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Vlhká gangréna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7475C15-F2BA-4832-88F0-138B74C528DD}"/>
              </a:ext>
            </a:extLst>
          </p:cNvPr>
          <p:cNvSpPr txBox="1"/>
          <p:nvPr/>
        </p:nvSpPr>
        <p:spPr>
          <a:xfrm>
            <a:off x="3221591" y="5542869"/>
            <a:ext cx="875168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Nekróza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DA1204F-970C-4AD7-ADF4-65D693051F75}"/>
              </a:ext>
            </a:extLst>
          </p:cNvPr>
          <p:cNvSpPr txBox="1"/>
          <p:nvPr/>
        </p:nvSpPr>
        <p:spPr>
          <a:xfrm>
            <a:off x="4713002" y="5435147"/>
            <a:ext cx="127635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Vlhká gangréna</a:t>
            </a:r>
          </a:p>
        </p:txBody>
      </p:sp>
      <p:pic>
        <p:nvPicPr>
          <p:cNvPr id="14" name="Zástupný symbol pro obsah 4">
            <a:extLst>
              <a:ext uri="{FF2B5EF4-FFF2-40B4-BE49-F238E27FC236}">
                <a16:creationId xmlns:a16="http://schemas.microsoft.com/office/drawing/2014/main" id="{3F753AAC-D3B4-4D44-9544-F2AE5D439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14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76C99DB-1B62-4608-8D31-C277F42C4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64" y="1958181"/>
            <a:ext cx="6505575" cy="4086225"/>
          </a:xfrm>
          <a:prstGeom prst="rect">
            <a:avLst/>
          </a:prstGeom>
        </p:spPr>
      </p:pic>
      <p:pic>
        <p:nvPicPr>
          <p:cNvPr id="6" name="Zástupný symbol pro obsah 4">
            <a:extLst>
              <a:ext uri="{FF2B5EF4-FFF2-40B4-BE49-F238E27FC236}">
                <a16:creationId xmlns:a16="http://schemas.microsoft.com/office/drawing/2014/main" id="{A376A7EB-BAE8-499B-99A3-708CBB358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F16896C-854D-499C-8C00-E7AC2C511171}"/>
              </a:ext>
            </a:extLst>
          </p:cNvPr>
          <p:cNvSpPr txBox="1"/>
          <p:nvPr/>
        </p:nvSpPr>
        <p:spPr>
          <a:xfrm>
            <a:off x="1349829" y="1736824"/>
            <a:ext cx="158631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Epitelizující</a:t>
            </a:r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č.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B4A1848-2777-4F25-96B3-2EF58637FF0B}"/>
              </a:ext>
            </a:extLst>
          </p:cNvPr>
          <p:cNvSpPr txBox="1"/>
          <p:nvPr/>
        </p:nvSpPr>
        <p:spPr>
          <a:xfrm>
            <a:off x="4576705" y="1749217"/>
            <a:ext cx="1519295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Epitelizující</a:t>
            </a:r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č.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6C1A2C0-070E-4D79-8ED7-3F2B9C37E790}"/>
              </a:ext>
            </a:extLst>
          </p:cNvPr>
          <p:cNvSpPr txBox="1"/>
          <p:nvPr/>
        </p:nvSpPr>
        <p:spPr>
          <a:xfrm>
            <a:off x="2985579" y="1736823"/>
            <a:ext cx="127635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Exsudující</a:t>
            </a:r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č.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719EA77-7140-41B7-8078-BA17EF0C2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5404" y="2815771"/>
            <a:ext cx="3498396" cy="336119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Typ tkáně v jednotlivých částech se rychle mění, čemuž se krytí musí dokázat přizpůsobit.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7FB935B-CD3F-4CF2-9654-9D647B39E7F6}"/>
              </a:ext>
            </a:extLst>
          </p:cNvPr>
          <p:cNvSpPr txBox="1"/>
          <p:nvPr/>
        </p:nvSpPr>
        <p:spPr>
          <a:xfrm>
            <a:off x="2903283" y="5970965"/>
            <a:ext cx="2433069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Granulační tkáň</a:t>
            </a:r>
            <a:endParaRPr lang="cs-CZ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FFC84EE-FE2E-43F9-AE84-FCC39A6B6575}"/>
              </a:ext>
            </a:extLst>
          </p:cNvPr>
          <p:cNvSpPr txBox="1"/>
          <p:nvPr/>
        </p:nvSpPr>
        <p:spPr>
          <a:xfrm>
            <a:off x="5546689" y="5970965"/>
            <a:ext cx="1957198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Vlhká gangréna</a:t>
            </a:r>
            <a:endParaRPr lang="cs-CZ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CBE34B7-232F-4EC0-98EA-7922ED1F614F}"/>
              </a:ext>
            </a:extLst>
          </p:cNvPr>
          <p:cNvSpPr txBox="1"/>
          <p:nvPr/>
        </p:nvSpPr>
        <p:spPr>
          <a:xfrm>
            <a:off x="472169" y="5970965"/>
            <a:ext cx="1957198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Vlhká gangréna</a:t>
            </a:r>
            <a:endParaRPr lang="cs-CZ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973DC26E-E541-435A-AB53-61489E739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Komplikace v léčbě ran – </a:t>
            </a:r>
            <a:r>
              <a:rPr lang="cs-CZ" b="1" u="sng" dirty="0">
                <a:solidFill>
                  <a:schemeClr val="accent1">
                    <a:lumMod val="75000"/>
                  </a:schemeClr>
                </a:solidFill>
              </a:rPr>
              <a:t>Rána se rychle mění</a:t>
            </a:r>
          </a:p>
        </p:txBody>
      </p:sp>
    </p:spTree>
    <p:extLst>
      <p:ext uri="{BB962C8B-B14F-4D97-AF65-F5344CB8AC3E}">
        <p14:creationId xmlns:p14="http://schemas.microsoft.com/office/powerpoint/2010/main" val="4164703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Komplikace v léčbě ran – </a:t>
            </a:r>
            <a:r>
              <a:rPr lang="cs-CZ" b="1" u="sng" dirty="0">
                <a:solidFill>
                  <a:schemeClr val="accent1">
                    <a:lumMod val="75000"/>
                  </a:schemeClr>
                </a:solidFill>
              </a:rPr>
              <a:t>Rána se rychle mění</a:t>
            </a: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3841BC34-E4DF-401B-8FF1-96BDBBCB5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1434" y="2543740"/>
            <a:ext cx="2979057" cy="4296571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ENLUXTRA  monitoruje stav rány a dynamicky přizpůsobuje své vlastnosti podle momentálního stavu rány.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95E9130-5AC0-4676-9548-04C0BD99C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1997639"/>
            <a:ext cx="6825343" cy="429657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B82D707-B67E-4BAF-99A1-BF093DADA0FB}"/>
              </a:ext>
            </a:extLst>
          </p:cNvPr>
          <p:cNvSpPr txBox="1"/>
          <p:nvPr/>
        </p:nvSpPr>
        <p:spPr>
          <a:xfrm>
            <a:off x="1237429" y="1825625"/>
            <a:ext cx="158631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Epitelizující</a:t>
            </a:r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č.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67A227A-C617-4279-8BA8-D1EE7C1421D7}"/>
              </a:ext>
            </a:extLst>
          </p:cNvPr>
          <p:cNvSpPr txBox="1"/>
          <p:nvPr/>
        </p:nvSpPr>
        <p:spPr>
          <a:xfrm>
            <a:off x="4833257" y="1801470"/>
            <a:ext cx="158631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Epitelizující</a:t>
            </a:r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č.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306A477-514A-49DC-8D93-46F5EA4B6027}"/>
              </a:ext>
            </a:extLst>
          </p:cNvPr>
          <p:cNvSpPr txBox="1"/>
          <p:nvPr/>
        </p:nvSpPr>
        <p:spPr>
          <a:xfrm>
            <a:off x="2919328" y="1828362"/>
            <a:ext cx="158631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Exsudující</a:t>
            </a:r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č.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3E75B88-FF53-4538-AC15-247DE8AC3BB3}"/>
              </a:ext>
            </a:extLst>
          </p:cNvPr>
          <p:cNvSpPr txBox="1"/>
          <p:nvPr/>
        </p:nvSpPr>
        <p:spPr>
          <a:xfrm>
            <a:off x="258830" y="6151825"/>
            <a:ext cx="1957198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Vlhká gangréna</a:t>
            </a:r>
            <a:endParaRPr lang="cs-CZ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77F2A10-71F6-405A-B8A8-C8A500FACEDC}"/>
              </a:ext>
            </a:extLst>
          </p:cNvPr>
          <p:cNvSpPr txBox="1"/>
          <p:nvPr/>
        </p:nvSpPr>
        <p:spPr>
          <a:xfrm>
            <a:off x="2624761" y="6151825"/>
            <a:ext cx="2433069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Granulační tkáň</a:t>
            </a:r>
            <a:endParaRPr lang="cs-CZ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C4167BB-02B7-45B4-B44B-7C9555866C9C}"/>
              </a:ext>
            </a:extLst>
          </p:cNvPr>
          <p:cNvSpPr txBox="1"/>
          <p:nvPr/>
        </p:nvSpPr>
        <p:spPr>
          <a:xfrm>
            <a:off x="5177300" y="6164107"/>
            <a:ext cx="1957198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Vlhká gangréna</a:t>
            </a:r>
            <a:endParaRPr lang="cs-CZ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70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1333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chemeClr val="accent1">
                    <a:lumMod val="75000"/>
                  </a:schemeClr>
                </a:solidFill>
              </a:rPr>
              <a:t>ENLUXTRA  chronické rány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3841BC34-E4DF-401B-8FF1-96BDBBCB5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https://www.enluxtrawoundcare.com/uploads/7/3/6/7/7367632/__9693920_orig.jpg">
            <a:extLst>
              <a:ext uri="{FF2B5EF4-FFF2-40B4-BE49-F238E27FC236}">
                <a16:creationId xmlns:a16="http://schemas.microsoft.com/office/drawing/2014/main" id="{C2520BA3-40BE-43BA-93C7-0C77CFB11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047750"/>
            <a:ext cx="10477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C36AD3AB-BCDE-40BC-A000-826E3F7AE07F}"/>
              </a:ext>
            </a:extLst>
          </p:cNvPr>
          <p:cNvSpPr/>
          <p:nvPr/>
        </p:nvSpPr>
        <p:spPr>
          <a:xfrm>
            <a:off x="1016000" y="5486834"/>
            <a:ext cx="1567543" cy="317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HEMOSTÁZA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F0A30E9-E29E-46C7-8DEB-EDF86A3CB4D7}"/>
              </a:ext>
            </a:extLst>
          </p:cNvPr>
          <p:cNvSpPr/>
          <p:nvPr/>
        </p:nvSpPr>
        <p:spPr>
          <a:xfrm>
            <a:off x="4136572" y="5486833"/>
            <a:ext cx="2075542" cy="317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INFLAMAČNÍ F.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DA97B01-7EE0-4D03-B112-ECE219F46A08}"/>
              </a:ext>
            </a:extLst>
          </p:cNvPr>
          <p:cNvSpPr/>
          <p:nvPr/>
        </p:nvSpPr>
        <p:spPr>
          <a:xfrm>
            <a:off x="4281714" y="3207657"/>
            <a:ext cx="3918857" cy="638629"/>
          </a:xfrm>
          <a:prstGeom prst="rect">
            <a:avLst/>
          </a:prstGeom>
          <a:solidFill>
            <a:srgbClr val="E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/>
              <a:t>Chronická inflamace 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2D74CF64-F9BC-4142-B946-CCFEEEF3DDB5}"/>
              </a:ext>
            </a:extLst>
          </p:cNvPr>
          <p:cNvSpPr/>
          <p:nvPr/>
        </p:nvSpPr>
        <p:spPr>
          <a:xfrm>
            <a:off x="73478" y="1053873"/>
            <a:ext cx="1567543" cy="317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DNY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C7C90A9-3E9C-469A-90B5-D236AB7EB42A}"/>
              </a:ext>
            </a:extLst>
          </p:cNvPr>
          <p:cNvSpPr/>
          <p:nvPr/>
        </p:nvSpPr>
        <p:spPr>
          <a:xfrm>
            <a:off x="9376228" y="1014970"/>
            <a:ext cx="1567543" cy="317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TÝDNY</a:t>
            </a:r>
          </a:p>
        </p:txBody>
      </p:sp>
    </p:spTree>
    <p:extLst>
      <p:ext uri="{BB962C8B-B14F-4D97-AF65-F5344CB8AC3E}">
        <p14:creationId xmlns:p14="http://schemas.microsoft.com/office/powerpoint/2010/main" val="2453772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5770" y="365125"/>
            <a:ext cx="8538029" cy="1325563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ENLUXTRA a chronické rány 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5122" name="Picture 2" descr="Výsledek obrázku pro enluxtra wound phases">
            <a:extLst>
              <a:ext uri="{FF2B5EF4-FFF2-40B4-BE49-F238E27FC236}">
                <a16:creationId xmlns:a16="http://schemas.microsoft.com/office/drawing/2014/main" id="{DFCE2CE5-02F3-419C-80CD-51FB8A27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95" y="1529753"/>
            <a:ext cx="9222019" cy="496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D3B4A705-DE00-4AF2-8C83-A1F77F0AF686}"/>
              </a:ext>
            </a:extLst>
          </p:cNvPr>
          <p:cNvSpPr/>
          <p:nvPr/>
        </p:nvSpPr>
        <p:spPr>
          <a:xfrm>
            <a:off x="1915886" y="1529753"/>
            <a:ext cx="8273143" cy="9363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90A338D-9680-4F7D-AD7A-D22A7FC73A26}"/>
              </a:ext>
            </a:extLst>
          </p:cNvPr>
          <p:cNvSpPr/>
          <p:nvPr/>
        </p:nvSpPr>
        <p:spPr>
          <a:xfrm>
            <a:off x="1132114" y="6175582"/>
            <a:ext cx="1567543" cy="317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HEMOSTÁZA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1A25D23-1885-4831-80B2-570DE8841CAD}"/>
              </a:ext>
            </a:extLst>
          </p:cNvPr>
          <p:cNvSpPr/>
          <p:nvPr/>
        </p:nvSpPr>
        <p:spPr>
          <a:xfrm>
            <a:off x="2699657" y="6124535"/>
            <a:ext cx="1785257" cy="317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INFLAMAČNÍ F.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A11CD5F-9405-48A8-9069-90199549FBA0}"/>
              </a:ext>
            </a:extLst>
          </p:cNvPr>
          <p:cNvSpPr/>
          <p:nvPr/>
        </p:nvSpPr>
        <p:spPr>
          <a:xfrm>
            <a:off x="6684736" y="6124534"/>
            <a:ext cx="1785257" cy="317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PROLIFERAČNÍ F.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2D578C7-0445-46BE-9F84-81E27A44FA26}"/>
              </a:ext>
            </a:extLst>
          </p:cNvPr>
          <p:cNvSpPr/>
          <p:nvPr/>
        </p:nvSpPr>
        <p:spPr>
          <a:xfrm>
            <a:off x="8610601" y="6131791"/>
            <a:ext cx="2059214" cy="310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DIFERENCIAČNÍ F.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3955821-0EDE-4542-A6A4-F1FBB1394F10}"/>
              </a:ext>
            </a:extLst>
          </p:cNvPr>
          <p:cNvSpPr/>
          <p:nvPr/>
        </p:nvSpPr>
        <p:spPr>
          <a:xfrm>
            <a:off x="4431394" y="6131791"/>
            <a:ext cx="2351314" cy="266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1F80D4"/>
                </a:solidFill>
              </a:rPr>
              <a:t>ZAHÁJENÍ ENLUXTRA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CCA2038-C302-4883-86A6-D8445E6E008C}"/>
              </a:ext>
            </a:extLst>
          </p:cNvPr>
          <p:cNvSpPr/>
          <p:nvPr/>
        </p:nvSpPr>
        <p:spPr>
          <a:xfrm>
            <a:off x="3236684" y="4077116"/>
            <a:ext cx="2002973" cy="314734"/>
          </a:xfrm>
          <a:prstGeom prst="rect">
            <a:avLst/>
          </a:prstGeom>
          <a:solidFill>
            <a:srgbClr val="EF4136"/>
          </a:solidFill>
          <a:ln>
            <a:solidFill>
              <a:srgbClr val="EF41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Chronická fáze</a:t>
            </a:r>
          </a:p>
        </p:txBody>
      </p:sp>
    </p:spTree>
    <p:extLst>
      <p:ext uri="{BB962C8B-B14F-4D97-AF65-F5344CB8AC3E}">
        <p14:creationId xmlns:p14="http://schemas.microsoft.com/office/powerpoint/2010/main" val="3452050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hoto: Electron micrograph showing the polyester nonwoven fabric coated with superabsorbers (75:1 magnification).">
            <a:extLst>
              <a:ext uri="{FF2B5EF4-FFF2-40B4-BE49-F238E27FC236}">
                <a16:creationId xmlns:a16="http://schemas.microsoft.com/office/drawing/2014/main" id="{737D4927-6B66-4447-803F-70AD4F511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6" r="29843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b="1" dirty="0"/>
              <a:t>Složení materiálu ENLUXTRA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3841BC34-E4DF-401B-8FF1-96BDBBCB5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cs-CZ" sz="1800" dirty="0"/>
              <a:t>ENLUXTRA je složená ze speciálně vyvinutého absorpčního polymeru a dalších inaktivních </a:t>
            </a:r>
            <a:r>
              <a:rPr lang="cs-CZ" sz="1800" dirty="0" err="1"/>
              <a:t>bioinertních</a:t>
            </a:r>
            <a:r>
              <a:rPr lang="cs-CZ" sz="1800" dirty="0"/>
              <a:t> komponentů</a:t>
            </a:r>
          </a:p>
          <a:p>
            <a:r>
              <a:rPr lang="cs-CZ" sz="1800" dirty="0"/>
              <a:t>Polymer je citlivý vůči vlhkosti a množství tekutiny v konkrétních částech rány, díky čemu dokáže vlhkost regulovat. </a:t>
            </a:r>
          </a:p>
          <a:p>
            <a:r>
              <a:rPr lang="cs-CZ" sz="1800" dirty="0"/>
              <a:t>Struktura krytí ENLUXTRA umožňuje přizpůsobovat se stále měnícímu charakteru rány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353901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Povrch krytí ENLUXTRA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A7B06FE-43BA-4501-9F12-6EA01CBA9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1825626"/>
            <a:ext cx="8770977" cy="41783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89E7DF1-ADA9-480E-872D-762A23EE657B}"/>
              </a:ext>
            </a:extLst>
          </p:cNvPr>
          <p:cNvSpPr txBox="1"/>
          <p:nvPr/>
        </p:nvSpPr>
        <p:spPr>
          <a:xfrm>
            <a:off x="779423" y="1865995"/>
            <a:ext cx="216262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Prodyšná vícevrstvá membrána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48ABE6B-7AF0-4F80-A946-B828125728CE}"/>
              </a:ext>
            </a:extLst>
          </p:cNvPr>
          <p:cNvSpPr txBox="1"/>
          <p:nvPr/>
        </p:nvSpPr>
        <p:spPr>
          <a:xfrm>
            <a:off x="6374680" y="2014312"/>
            <a:ext cx="329327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Porózní nepřilnavá kontaktní vrstva </a:t>
            </a:r>
          </a:p>
          <a:p>
            <a:pPr algn="ctr"/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869671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Krytí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Enluxtra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 je bezpečné 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3841BC34-E4DF-401B-8FF1-96BDBBCB5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Není cytotoxické</a:t>
            </a:r>
          </a:p>
          <a:p>
            <a:r>
              <a:rPr lang="cs-CZ" dirty="0"/>
              <a:t>Je možné jej používat při hyperbarické léčbě</a:t>
            </a:r>
          </a:p>
          <a:p>
            <a:r>
              <a:rPr lang="cs-CZ" dirty="0" err="1"/>
              <a:t>Hypoalergenní</a:t>
            </a:r>
            <a:r>
              <a:rPr lang="cs-CZ" dirty="0"/>
              <a:t> </a:t>
            </a:r>
          </a:p>
          <a:p>
            <a:r>
              <a:rPr lang="cs-CZ" dirty="0"/>
              <a:t>Syntetický materiál bez použití zvířecích produktů </a:t>
            </a:r>
          </a:p>
          <a:p>
            <a:r>
              <a:rPr lang="cs-CZ" dirty="0"/>
              <a:t>Neobsahuje žádná farmaceutika </a:t>
            </a:r>
          </a:p>
          <a:p>
            <a:r>
              <a:rPr lang="cs-CZ" dirty="0"/>
              <a:t>Neobsahuje latex ani produkty na bázi medu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14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Hlavní výhody zahrnují: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3841BC34-E4DF-401B-8FF1-96BDBBCB5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Průběžné udržování vlhkosti optimální pro hojení rány ve všech jejích částech</a:t>
            </a:r>
          </a:p>
          <a:p>
            <a:r>
              <a:rPr lang="cs-CZ" dirty="0"/>
              <a:t>Redukce mikrobiální zátěže </a:t>
            </a:r>
          </a:p>
          <a:p>
            <a:r>
              <a:rPr lang="cs-CZ" dirty="0"/>
              <a:t>Podpora přirozeného autolytického </a:t>
            </a:r>
            <a:r>
              <a:rPr lang="cs-CZ" dirty="0" err="1"/>
              <a:t>debridementu</a:t>
            </a:r>
            <a:endParaRPr lang="cs-CZ" dirty="0"/>
          </a:p>
          <a:p>
            <a:r>
              <a:rPr lang="cs-CZ" dirty="0"/>
              <a:t>Odvádí mikroorganismy a částice nekrotické tkáně pryč od lůžka rány</a:t>
            </a:r>
          </a:p>
          <a:p>
            <a:r>
              <a:rPr lang="cs-CZ" dirty="0"/>
              <a:t>Váže a odvádí </a:t>
            </a:r>
            <a:r>
              <a:rPr lang="cs-CZ" dirty="0" err="1"/>
              <a:t>metaloproteinázy</a:t>
            </a:r>
            <a:r>
              <a:rPr lang="cs-CZ" dirty="0"/>
              <a:t> (MMP) od lůžka rány</a:t>
            </a:r>
          </a:p>
          <a:p>
            <a:r>
              <a:rPr lang="cs-CZ" dirty="0"/>
              <a:t>Předchází maceraci kůže v okolí rány</a:t>
            </a:r>
          </a:p>
          <a:p>
            <a:r>
              <a:rPr lang="cs-CZ" dirty="0"/>
              <a:t>Snižuje bolestivost a zápach </a:t>
            </a:r>
          </a:p>
          <a:p>
            <a:r>
              <a:rPr lang="cs-CZ" dirty="0"/>
              <a:t>Funguje jako bariéra pro exogenní mikroorganismy a tekutiny</a:t>
            </a:r>
          </a:p>
          <a:p>
            <a:r>
              <a:rPr lang="cs-CZ" dirty="0"/>
              <a:t>Zajišťuje nerušenou homeostázu rány díky prodloužené době nošení 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89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b="1">
                <a:solidFill>
                  <a:srgbClr val="4E8ABE"/>
                </a:solidFill>
              </a:rPr>
              <a:t>Obsah</a:t>
            </a:r>
            <a:endParaRPr lang="cs-CZ" b="1" dirty="0">
              <a:solidFill>
                <a:srgbClr val="4E8ABE"/>
              </a:solidFill>
            </a:endParaRP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3841BC34-E4DF-401B-8FF1-96BDBBCB5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cs-CZ"/>
              <a:t>Technologie ENLUXTRA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cs-CZ"/>
              <a:t>Hlavní zásady pro použití</a:t>
            </a:r>
          </a:p>
          <a:p>
            <a:pPr lvl="1">
              <a:buClr>
                <a:schemeClr val="accent1">
                  <a:lumMod val="75000"/>
                </a:schemeClr>
              </a:buClr>
            </a:pPr>
            <a:r>
              <a:rPr lang="cs-CZ"/>
              <a:t>Volba </a:t>
            </a:r>
            <a:r>
              <a:rPr lang="cs-CZ" dirty="0"/>
              <a:t>vhodné velikosti </a:t>
            </a:r>
          </a:p>
          <a:p>
            <a:pPr lvl="1">
              <a:buClr>
                <a:schemeClr val="accent1">
                  <a:lumMod val="75000"/>
                </a:schemeClr>
              </a:buClr>
            </a:pPr>
            <a:r>
              <a:rPr lang="cs-CZ" dirty="0"/>
              <a:t>Péče o okolí rány </a:t>
            </a:r>
          </a:p>
          <a:p>
            <a:pPr lvl="1">
              <a:buClr>
                <a:schemeClr val="accent1">
                  <a:lumMod val="75000"/>
                </a:schemeClr>
              </a:buClr>
            </a:pPr>
            <a:r>
              <a:rPr lang="cs-CZ" dirty="0"/>
              <a:t>Zajištění kontaktu obvazu s lůžkem rány</a:t>
            </a:r>
          </a:p>
          <a:p>
            <a:pPr lvl="1">
              <a:buClr>
                <a:schemeClr val="accent1">
                  <a:lumMod val="75000"/>
                </a:schemeClr>
              </a:buClr>
            </a:pPr>
            <a:r>
              <a:rPr lang="cs-CZ" dirty="0"/>
              <a:t>Podpůrný obvazový materiál</a:t>
            </a:r>
          </a:p>
          <a:p>
            <a:pPr lvl="1">
              <a:buClr>
                <a:schemeClr val="accent1">
                  <a:lumMod val="75000"/>
                </a:schemeClr>
              </a:buClr>
            </a:pPr>
            <a:r>
              <a:rPr lang="cs-CZ" dirty="0"/>
              <a:t>Frekvence výměny obvazu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cs-CZ"/>
              <a:t>Jaké další produkty používat spolu s ENLUXTRA? 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cs-CZ"/>
              <a:t>Případové studie a časté chyby</a:t>
            </a:r>
          </a:p>
          <a:p>
            <a:pPr lvl="1">
              <a:buClr>
                <a:schemeClr val="accent1">
                  <a:lumMod val="75000"/>
                </a:schemeClr>
              </a:buClr>
            </a:pPr>
            <a:endParaRPr lang="cs-CZ" dirty="0"/>
          </a:p>
          <a:p>
            <a:pPr lvl="1">
              <a:buClr>
                <a:schemeClr val="accent1">
                  <a:lumMod val="75000"/>
                </a:schemeClr>
              </a:buClr>
            </a:pPr>
            <a:endParaRPr lang="cs-CZ" dirty="0"/>
          </a:p>
        </p:txBody>
      </p:sp>
      <p:pic>
        <p:nvPicPr>
          <p:cNvPr id="9" name="Zástupný symbol pro obsah 4">
            <a:extLst>
              <a:ext uri="{FF2B5EF4-FFF2-40B4-BE49-F238E27FC236}">
                <a16:creationId xmlns:a16="http://schemas.microsoft.com/office/drawing/2014/main" id="{C0B51188-298A-4AE3-A2E4-4307D4947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68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ENLUXTRA má lepší absorpční schopnosti než jiné produkty*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3841BC34-E4DF-401B-8FF1-96BDBBCB5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825" y="6263708"/>
            <a:ext cx="10515600" cy="4583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* Srovnání s produkty na trhu USA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8EEBA4D-6DBB-449B-AF65-4AC4FF478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594" y="1889498"/>
            <a:ext cx="8396061" cy="41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7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Zásady pro použití 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5" name="Content Placeholder 4" descr="Enluxtra Preffered Product Image.jpg">
            <a:extLst>
              <a:ext uri="{FF2B5EF4-FFF2-40B4-BE49-F238E27FC236}">
                <a16:creationId xmlns:a16="http://schemas.microsoft.com/office/drawing/2014/main" id="{E95FE4EC-0558-4C4B-B614-BB8B769E1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/>
          <a:stretch>
            <a:fillRect/>
          </a:stretch>
        </p:blipFill>
        <p:spPr>
          <a:xfrm>
            <a:off x="2801335" y="1825625"/>
            <a:ext cx="6589330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089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Posuďte stav rány, a to zejména: 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3841BC34-E4DF-401B-8FF1-96BDBBCB5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7886" y="1757811"/>
            <a:ext cx="6389914" cy="4351338"/>
          </a:xfrm>
        </p:spPr>
        <p:txBody>
          <a:bodyPr/>
          <a:lstStyle/>
          <a:p>
            <a:r>
              <a:rPr lang="cs-CZ" dirty="0">
                <a:solidFill>
                  <a:srgbClr val="1E6CB2"/>
                </a:solidFill>
              </a:rPr>
              <a:t>Velikost rány včetně ovlivněných okolních oblastí</a:t>
            </a:r>
          </a:p>
          <a:p>
            <a:r>
              <a:rPr lang="cs-CZ" dirty="0">
                <a:solidFill>
                  <a:srgbClr val="1E6CB2"/>
                </a:solidFill>
              </a:rPr>
              <a:t>Množství exsudátu </a:t>
            </a:r>
          </a:p>
          <a:p>
            <a:r>
              <a:rPr lang="cs-CZ" dirty="0">
                <a:solidFill>
                  <a:srgbClr val="1E6CB2"/>
                </a:solidFill>
              </a:rPr>
              <a:t>Hloubku rány</a:t>
            </a:r>
          </a:p>
          <a:p>
            <a:r>
              <a:rPr lang="cs-CZ" dirty="0">
                <a:solidFill>
                  <a:srgbClr val="1E6CB2"/>
                </a:solidFill>
              </a:rPr>
              <a:t>Přítomnost nekrózy / infekce </a:t>
            </a:r>
          </a:p>
          <a:p>
            <a:r>
              <a:rPr lang="cs-CZ" dirty="0">
                <a:solidFill>
                  <a:srgbClr val="1E6CB2"/>
                </a:solidFill>
              </a:rPr>
              <a:t>Bolestivost a příčinu bolesti</a:t>
            </a:r>
          </a:p>
          <a:p>
            <a:r>
              <a:rPr lang="cs-CZ" dirty="0">
                <a:solidFill>
                  <a:srgbClr val="1E6CB2"/>
                </a:solidFill>
              </a:rPr>
              <a:t>A další.. 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FC65D99-4EC1-432C-9BE8-48254EC0D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627" y="1540336"/>
            <a:ext cx="2301421" cy="47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09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Základní pravidla pro úspěšnou aplikaci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3841BC34-E4DF-401B-8FF1-96BDBBCB5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6171" y="1927225"/>
            <a:ext cx="8189686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4000" dirty="0"/>
              <a:t>Zvolte dostatečný rozměr krytí</a:t>
            </a:r>
          </a:p>
          <a:p>
            <a:pPr marL="0" indent="0">
              <a:buNone/>
            </a:pPr>
            <a:endParaRPr lang="cs-CZ" sz="4000" dirty="0"/>
          </a:p>
          <a:p>
            <a:pPr marL="0" indent="0">
              <a:buNone/>
            </a:pPr>
            <a:r>
              <a:rPr lang="cs-CZ" sz="4000" dirty="0"/>
              <a:t>Zajistěte těsný kontakt mezi krytím a ránou</a:t>
            </a:r>
          </a:p>
          <a:p>
            <a:pPr marL="0" indent="0">
              <a:buNone/>
            </a:pPr>
            <a:endParaRPr lang="cs-CZ" sz="4000" dirty="0"/>
          </a:p>
          <a:p>
            <a:pPr marL="0" indent="0">
              <a:buNone/>
            </a:pPr>
            <a:r>
              <a:rPr lang="cs-CZ" sz="4000" dirty="0"/>
              <a:t>Vyměňte krytí včas</a:t>
            </a:r>
          </a:p>
          <a:p>
            <a:pPr marL="0" indent="0">
              <a:buNone/>
            </a:pPr>
            <a:endParaRPr lang="cs-CZ" sz="4000" dirty="0"/>
          </a:p>
          <a:p>
            <a:pPr marL="0" indent="0">
              <a:buNone/>
            </a:pPr>
            <a:r>
              <a:rPr lang="cs-CZ" sz="4000" dirty="0"/>
              <a:t>Zpočátku měňte krytí častěji</a:t>
            </a:r>
          </a:p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559E826-463A-465B-8366-238F79229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973" y="1781174"/>
            <a:ext cx="646339" cy="646339"/>
          </a:xfrm>
          <a:prstGeom prst="rect">
            <a:avLst/>
          </a:prstGeom>
        </p:spPr>
      </p:pic>
      <p:pic>
        <p:nvPicPr>
          <p:cNvPr id="6" name="Zástupný symbol pro obsah 4">
            <a:extLst>
              <a:ext uri="{FF2B5EF4-FFF2-40B4-BE49-F238E27FC236}">
                <a16:creationId xmlns:a16="http://schemas.microsoft.com/office/drawing/2014/main" id="{85320ECF-366C-403C-9C11-92D7D4C5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971" y="2944246"/>
            <a:ext cx="646339" cy="646339"/>
          </a:xfrm>
          <a:prstGeom prst="rect">
            <a:avLst/>
          </a:prstGeom>
        </p:spPr>
      </p:pic>
      <p:pic>
        <p:nvPicPr>
          <p:cNvPr id="9" name="Zástupný symbol pro obsah 4">
            <a:extLst>
              <a:ext uri="{FF2B5EF4-FFF2-40B4-BE49-F238E27FC236}">
                <a16:creationId xmlns:a16="http://schemas.microsoft.com/office/drawing/2014/main" id="{2A32B072-4852-4E40-9498-48D4F8F10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971" y="4107318"/>
            <a:ext cx="646339" cy="646339"/>
          </a:xfrm>
          <a:prstGeom prst="rect">
            <a:avLst/>
          </a:prstGeom>
        </p:spPr>
      </p:pic>
      <p:pic>
        <p:nvPicPr>
          <p:cNvPr id="10" name="Zástupný symbol pro obsah 4">
            <a:extLst>
              <a:ext uri="{FF2B5EF4-FFF2-40B4-BE49-F238E27FC236}">
                <a16:creationId xmlns:a16="http://schemas.microsoft.com/office/drawing/2014/main" id="{8C27C75A-4134-4E23-BB6B-6B77D4221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28" y="5270900"/>
            <a:ext cx="646339" cy="64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11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2779" y="1645285"/>
            <a:ext cx="3617686" cy="2903855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accent1">
                    <a:lumMod val="75000"/>
                  </a:schemeClr>
                </a:solidFill>
              </a:rPr>
              <a:t>1) Vždy zvolte dostatečně velký rozměr krytí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2050" name="Picture 2" descr="Výsledek obrázku pro enluxtra wound dressing">
            <a:extLst>
              <a:ext uri="{FF2B5EF4-FFF2-40B4-BE49-F238E27FC236}">
                <a16:creationId xmlns:a16="http://schemas.microsoft.com/office/drawing/2014/main" id="{4D618201-1C3E-407F-B944-1C0955A224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4" y="947578"/>
            <a:ext cx="6792890" cy="496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4FBD4B7E-1C28-41DA-A1C3-44390CABA657}"/>
              </a:ext>
            </a:extLst>
          </p:cNvPr>
          <p:cNvSpPr/>
          <p:nvPr/>
        </p:nvSpPr>
        <p:spPr>
          <a:xfrm>
            <a:off x="4180114" y="1362256"/>
            <a:ext cx="2820160" cy="566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Přesah min. 2,5 cm na zdravou kůži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ADB25BB-A1B0-49A9-AA63-7E99087C3C7D}"/>
              </a:ext>
            </a:extLst>
          </p:cNvPr>
          <p:cNvSpPr/>
          <p:nvPr/>
        </p:nvSpPr>
        <p:spPr>
          <a:xfrm>
            <a:off x="207384" y="831395"/>
            <a:ext cx="5003245" cy="461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Krytí zcela zakrývá ránu i okolní ovlivněnou tkáň</a:t>
            </a:r>
          </a:p>
        </p:txBody>
      </p:sp>
    </p:spTree>
    <p:extLst>
      <p:ext uri="{BB962C8B-B14F-4D97-AF65-F5344CB8AC3E}">
        <p14:creationId xmlns:p14="http://schemas.microsoft.com/office/powerpoint/2010/main" val="1992333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t_Enluxtra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879" y="999852"/>
            <a:ext cx="7090243" cy="5659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6"/>
          <p:cNvCxnSpPr/>
          <p:nvPr/>
        </p:nvCxnSpPr>
        <p:spPr>
          <a:xfrm>
            <a:off x="2514600" y="990600"/>
            <a:ext cx="7086600" cy="5638800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 flipV="1">
            <a:off x="2590800" y="990600"/>
            <a:ext cx="7010400" cy="5638800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52600" y="191870"/>
            <a:ext cx="8664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rebuchet MS" pitchFamily="34" charset="0"/>
              </a:rPr>
              <a:t> </a:t>
            </a:r>
            <a:r>
              <a:rPr lang="cs-CZ" sz="3200" dirty="0">
                <a:solidFill>
                  <a:srgbClr val="FF0000"/>
                </a:solidFill>
                <a:latin typeface="Trebuchet MS" pitchFamily="34" charset="0"/>
              </a:rPr>
              <a:t>Neupravujte</a:t>
            </a:r>
            <a:r>
              <a:rPr lang="cs-CZ" sz="3200" dirty="0">
                <a:latin typeface="Trebuchet MS" pitchFamily="34" charset="0"/>
              </a:rPr>
              <a:t> </a:t>
            </a:r>
            <a:r>
              <a:rPr lang="cs-CZ" sz="3200" dirty="0">
                <a:solidFill>
                  <a:srgbClr val="1E6CB2"/>
                </a:solidFill>
                <a:latin typeface="Trebuchet MS" pitchFamily="34" charset="0"/>
              </a:rPr>
              <a:t>krytí podle tvaru rány</a:t>
            </a:r>
            <a:endParaRPr lang="en-CA" sz="3200" dirty="0">
              <a:solidFill>
                <a:srgbClr val="1E6CB2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62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rim_cropp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1" y="228601"/>
            <a:ext cx="4249079" cy="6400798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828800" y="3429000"/>
            <a:ext cx="3886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02060"/>
                </a:solidFill>
                <a:latin typeface="Trebuchet MS" pitchFamily="34" charset="0"/>
              </a:rPr>
              <a:t>Zastřihujte pouze v případě, že se rána nachází na těžce dostupném místě</a:t>
            </a:r>
            <a:endParaRPr lang="en-CA" sz="3600" dirty="0">
              <a:solidFill>
                <a:srgbClr val="00206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98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uid_poo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988" y="2057400"/>
            <a:ext cx="8351226" cy="3697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47800" y="76200"/>
            <a:ext cx="92964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3000" dirty="0">
                <a:solidFill>
                  <a:srgbClr val="002060"/>
                </a:solidFill>
                <a:latin typeface="Trebuchet MS" pitchFamily="34" charset="0"/>
                <a:ea typeface="+mj-ea"/>
                <a:cs typeface="+mj-cs"/>
              </a:rPr>
              <a:t>2) Zajistěte těsný kontakt rány s materiálem </a:t>
            </a:r>
            <a:r>
              <a:rPr lang="cs-CZ" sz="3000" dirty="0" err="1">
                <a:solidFill>
                  <a:srgbClr val="002060"/>
                </a:solidFill>
                <a:latin typeface="Trebuchet MS" pitchFamily="34" charset="0"/>
                <a:ea typeface="+mj-ea"/>
                <a:cs typeface="+mj-cs"/>
              </a:rPr>
              <a:t>samoadaptivního</a:t>
            </a:r>
            <a:r>
              <a:rPr lang="cs-CZ" sz="3000" dirty="0">
                <a:solidFill>
                  <a:srgbClr val="002060"/>
                </a:solidFill>
                <a:latin typeface="Trebuchet MS" pitchFamily="34" charset="0"/>
                <a:ea typeface="+mj-ea"/>
                <a:cs typeface="+mj-cs"/>
              </a:rPr>
              <a:t> krytí</a:t>
            </a:r>
            <a:br>
              <a:rPr lang="en-US" sz="3000" dirty="0">
                <a:solidFill>
                  <a:srgbClr val="002060"/>
                </a:solidFill>
                <a:latin typeface="Trebuchet MS" pitchFamily="34" charset="0"/>
                <a:ea typeface="+mj-ea"/>
                <a:cs typeface="+mj-cs"/>
              </a:rPr>
            </a:br>
            <a:endParaRPr lang="en-US" sz="3000" dirty="0">
              <a:solidFill>
                <a:srgbClr val="002060"/>
              </a:solidFill>
              <a:latin typeface="Trebuchet MS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cs-CZ" sz="2800" dirty="0">
                <a:solidFill>
                  <a:srgbClr val="FF0000"/>
                </a:solidFill>
                <a:latin typeface="Trebuchet MS" pitchFamily="34" charset="0"/>
                <a:ea typeface="+mj-ea"/>
                <a:cs typeface="+mj-cs"/>
              </a:rPr>
              <a:t>Mezi krytím a ránou nesmí být žádná mezera.</a:t>
            </a:r>
            <a:endParaRPr lang="en-CA" sz="2800" dirty="0">
              <a:solidFill>
                <a:srgbClr val="FF0000"/>
              </a:solidFill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16" name="Picture 15" descr="pool8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365" y="2057401"/>
            <a:ext cx="8348472" cy="369861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785928" y="3453972"/>
            <a:ext cx="5029200" cy="3373446"/>
            <a:chOff x="261928" y="3072972"/>
            <a:chExt cx="5029200" cy="3373446"/>
          </a:xfrm>
        </p:grpSpPr>
        <p:sp>
          <p:nvSpPr>
            <p:cNvPr id="11" name="TextBox 10"/>
            <p:cNvSpPr txBox="1"/>
            <p:nvPr/>
          </p:nvSpPr>
          <p:spPr>
            <a:xfrm>
              <a:off x="261928" y="5492311"/>
              <a:ext cx="50292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dirty="0">
                  <a:solidFill>
                    <a:srgbClr val="002060"/>
                  </a:solidFill>
                </a:rPr>
                <a:t>Formace vlhké nekrotické</a:t>
              </a:r>
            </a:p>
            <a:p>
              <a:r>
                <a:rPr lang="cs-CZ" sz="2800" dirty="0">
                  <a:solidFill>
                    <a:srgbClr val="002060"/>
                  </a:solidFill>
                </a:rPr>
                <a:t> tkáně</a:t>
              </a:r>
              <a:endParaRPr lang="en-CA" sz="2800" dirty="0">
                <a:solidFill>
                  <a:srgbClr val="00206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2122463" y="3072972"/>
              <a:ext cx="925537" cy="245304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2116936" y="3200400"/>
              <a:ext cx="1501876" cy="232561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657878" y="3124200"/>
            <a:ext cx="3733800" cy="3697218"/>
            <a:chOff x="5133878" y="2743200"/>
            <a:chExt cx="3733800" cy="3697218"/>
          </a:xfrm>
        </p:grpSpPr>
        <p:sp>
          <p:nvSpPr>
            <p:cNvPr id="10" name="TextBox 9"/>
            <p:cNvSpPr txBox="1"/>
            <p:nvPr/>
          </p:nvSpPr>
          <p:spPr>
            <a:xfrm>
              <a:off x="5133878" y="5486311"/>
              <a:ext cx="37338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dirty="0">
                  <a:solidFill>
                    <a:srgbClr val="002060"/>
                  </a:solidFill>
                </a:rPr>
                <a:t>Exsudát nemůže být absorbován</a:t>
              </a:r>
              <a:endParaRPr lang="en-CA" sz="2800" dirty="0">
                <a:solidFill>
                  <a:srgbClr val="00206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16200000" flipV="1">
              <a:off x="4833928" y="3530173"/>
              <a:ext cx="2362200" cy="1447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5486400" y="2743200"/>
              <a:ext cx="1219200" cy="263041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931286" y="2057399"/>
            <a:ext cx="8355714" cy="3697220"/>
            <a:chOff x="407286" y="1676399"/>
            <a:chExt cx="8355714" cy="3697220"/>
          </a:xfrm>
        </p:grpSpPr>
        <p:cxnSp>
          <p:nvCxnSpPr>
            <p:cNvPr id="5" name="Straight Connector 4"/>
            <p:cNvCxnSpPr/>
            <p:nvPr/>
          </p:nvCxnSpPr>
          <p:spPr>
            <a:xfrm rot="10800000" flipV="1">
              <a:off x="407286" y="1676399"/>
              <a:ext cx="8355714" cy="3697219"/>
            </a:xfrm>
            <a:prstGeom prst="line">
              <a:avLst/>
            </a:prstGeom>
            <a:ln w="762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407286" y="1676400"/>
              <a:ext cx="8355714" cy="3697219"/>
            </a:xfrm>
            <a:prstGeom prst="line">
              <a:avLst/>
            </a:prstGeom>
            <a:ln w="762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35CC9AD-8935-4DE2-BCD2-C1FD971F767B}"/>
              </a:ext>
            </a:extLst>
          </p:cNvPr>
          <p:cNvSpPr txBox="1"/>
          <p:nvPr/>
        </p:nvSpPr>
        <p:spPr>
          <a:xfrm>
            <a:off x="4931153" y="2510134"/>
            <a:ext cx="240089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1E6CB2"/>
                </a:solidFill>
              </a:rPr>
              <a:t>ENLUXTRA</a:t>
            </a:r>
          </a:p>
        </p:txBody>
      </p:sp>
    </p:spTree>
    <p:extLst>
      <p:ext uri="{BB962C8B-B14F-4D97-AF65-F5344CB8AC3E}">
        <p14:creationId xmlns:p14="http://schemas.microsoft.com/office/powerpoint/2010/main" val="134725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002060"/>
                </a:solidFill>
                <a:latin typeface="Trebuchet MS" pitchFamily="34" charset="0"/>
              </a:rPr>
              <a:t>Lůžko rány musí být v těsném kontaktu s ránou</a:t>
            </a:r>
            <a:endParaRPr lang="en-CA" sz="3600" dirty="0">
              <a:solidFill>
                <a:srgbClr val="002060"/>
              </a:solidFill>
              <a:latin typeface="Trebuchet MS" pitchFamily="34" charset="0"/>
            </a:endParaRPr>
          </a:p>
        </p:txBody>
      </p:sp>
      <p:pic>
        <p:nvPicPr>
          <p:cNvPr id="4" name="Picture 3" descr="deep_wound_bed_GIF_50%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58" y="1142998"/>
            <a:ext cx="5869242" cy="38934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1BC723C-AF58-4E1D-BF0D-0F244108D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453" y="1142999"/>
            <a:ext cx="5808402" cy="389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24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002060"/>
                </a:solidFill>
                <a:latin typeface="Trebuchet MS" pitchFamily="34" charset="0"/>
              </a:rPr>
              <a:t>U hlubokých ran je nutné využít výplňový materiál (</a:t>
            </a:r>
            <a:r>
              <a:rPr lang="cs-CZ" sz="3200" dirty="0" err="1">
                <a:solidFill>
                  <a:srgbClr val="002060"/>
                </a:solidFill>
                <a:latin typeface="Trebuchet MS" pitchFamily="34" charset="0"/>
              </a:rPr>
              <a:t>wound</a:t>
            </a:r>
            <a:r>
              <a:rPr lang="cs-CZ" sz="3200" dirty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cs-CZ" sz="3200" dirty="0" err="1">
                <a:solidFill>
                  <a:srgbClr val="002060"/>
                </a:solidFill>
                <a:latin typeface="Trebuchet MS" pitchFamily="34" charset="0"/>
              </a:rPr>
              <a:t>filler</a:t>
            </a:r>
            <a:r>
              <a:rPr lang="cs-CZ" sz="3200" dirty="0">
                <a:solidFill>
                  <a:srgbClr val="002060"/>
                </a:solidFill>
                <a:latin typeface="Trebuchet MS" pitchFamily="34" charset="0"/>
              </a:rPr>
              <a:t>)</a:t>
            </a:r>
            <a:endParaRPr lang="en-CA" sz="3200" dirty="0">
              <a:solidFill>
                <a:srgbClr val="002060"/>
              </a:solidFill>
              <a:latin typeface="Trebuchet MS" pitchFamily="34" charset="0"/>
            </a:endParaRPr>
          </a:p>
        </p:txBody>
      </p:sp>
      <p:pic>
        <p:nvPicPr>
          <p:cNvPr id="4" name="Picture 3" descr="tunneling1-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7" y="1195958"/>
            <a:ext cx="8187813" cy="5431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590800" y="5181601"/>
            <a:ext cx="708660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Vždy se ujistěte, že se rána dotýká buď přímo lůžka rány, a nebo výplňového materiálu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937561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2ED9029-64A6-4BAE-BA25-DC2A13D43ED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34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E17A99-1553-4633-ADFB-5CCDCF801D1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FABACF-DDBE-415C-8EE1-F7DD68C632C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173" y="1608667"/>
            <a:ext cx="2556390" cy="4491015"/>
          </a:xfrm>
        </p:spPr>
        <p:txBody>
          <a:bodyPr anchor="t">
            <a:normAutofit/>
          </a:bodyPr>
          <a:lstStyle/>
          <a:p>
            <a:pPr algn="r"/>
            <a:r>
              <a:rPr lang="cs-CZ" sz="3200" b="1">
                <a:solidFill>
                  <a:srgbClr val="FFFFFF"/>
                </a:solidFill>
              </a:rPr>
              <a:t>Léčba a hojení ran se skládá z několika komponentů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3841BC34-E4DF-401B-8FF1-96BDBBCB5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29" y="1608667"/>
            <a:ext cx="6291241" cy="4491015"/>
          </a:xfrm>
        </p:spPr>
        <p:txBody>
          <a:bodyPr>
            <a:normAutofit/>
          </a:bodyPr>
          <a:lstStyle/>
          <a:p>
            <a:r>
              <a:rPr lang="cs-CZ" sz="2000">
                <a:solidFill>
                  <a:srgbClr val="FFFFFF"/>
                </a:solidFill>
              </a:rPr>
              <a:t>Vhodná výživa a hydratace pacienta</a:t>
            </a:r>
          </a:p>
          <a:p>
            <a:r>
              <a:rPr lang="cs-CZ" sz="2000">
                <a:solidFill>
                  <a:srgbClr val="FFFFFF"/>
                </a:solidFill>
              </a:rPr>
              <a:t>Léčba souvisejících patologických stavů</a:t>
            </a:r>
          </a:p>
          <a:p>
            <a:r>
              <a:rPr lang="cs-CZ" sz="2000">
                <a:solidFill>
                  <a:srgbClr val="FFFFFF"/>
                </a:solidFill>
              </a:rPr>
              <a:t>Odlehčení ran (off-loading)</a:t>
            </a:r>
          </a:p>
          <a:p>
            <a:r>
              <a:rPr lang="cs-CZ" sz="2000" b="1">
                <a:solidFill>
                  <a:srgbClr val="FFFFFF"/>
                </a:solidFill>
              </a:rPr>
              <a:t>Správná péče o ránu samotnou</a:t>
            </a:r>
          </a:p>
          <a:p>
            <a:endParaRPr lang="cs-CZ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540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hrinks-03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28800" y="228601"/>
            <a:ext cx="5390148" cy="35781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828800" y="228600"/>
            <a:ext cx="8839200" cy="3581400"/>
            <a:chOff x="304800" y="228600"/>
            <a:chExt cx="8839200" cy="35814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04800" y="228600"/>
              <a:ext cx="5410200" cy="358140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V="1">
              <a:off x="304800" y="228600"/>
              <a:ext cx="5410200" cy="358140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400800" y="457200"/>
              <a:ext cx="27432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200" dirty="0">
                  <a:solidFill>
                    <a:srgbClr val="002060"/>
                  </a:solidFill>
                  <a:latin typeface="Trebuchet MS" pitchFamily="34" charset="0"/>
                </a:rPr>
                <a:t>Nepoužívejte výplňové materiály, které se smršťují</a:t>
              </a:r>
              <a:endParaRPr lang="en-CA" sz="3200" dirty="0">
                <a:solidFill>
                  <a:srgbClr val="002060"/>
                </a:solidFill>
                <a:latin typeface="Trebuchet MS" pitchFamily="34" charset="0"/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0800000">
              <a:off x="5791200" y="990600"/>
              <a:ext cx="381000" cy="457200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</p:grpSp>
      <p:pic>
        <p:nvPicPr>
          <p:cNvPr id="9" name="Picture 8" descr="paste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048000"/>
            <a:ext cx="5385826" cy="3575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1828800" y="3048000"/>
            <a:ext cx="8534400" cy="3581400"/>
            <a:chOff x="304800" y="3048000"/>
            <a:chExt cx="8534400" cy="35814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429000" y="3048000"/>
              <a:ext cx="5410200" cy="358140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 flipV="1">
              <a:off x="3429000" y="3048000"/>
              <a:ext cx="5410200" cy="358140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04800" y="4648200"/>
              <a:ext cx="2743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200" dirty="0">
                  <a:solidFill>
                    <a:srgbClr val="002060"/>
                  </a:solidFill>
                  <a:latin typeface="Trebuchet MS" pitchFamily="34" charset="0"/>
                </a:rPr>
                <a:t>Nepoužívejte husté, viskózní pasty</a:t>
              </a:r>
              <a:endParaRPr lang="en-CA" sz="3200" dirty="0">
                <a:solidFill>
                  <a:srgbClr val="002060"/>
                </a:solidFill>
                <a:latin typeface="Trebuchet MS" pitchFamily="34" charset="0"/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>
              <a:off x="2895600" y="4953000"/>
              <a:ext cx="381000" cy="457200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030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>
                <a:solidFill>
                  <a:srgbClr val="002060"/>
                </a:solidFill>
                <a:latin typeface="Trebuchet MS" pitchFamily="34" charset="0"/>
              </a:rPr>
              <a:t>3) Obvaz je nutné vyměnit dříve než exsudát </a:t>
            </a:r>
            <a:r>
              <a:rPr lang="cs-CZ" sz="3200" b="1" dirty="0">
                <a:solidFill>
                  <a:srgbClr val="002060"/>
                </a:solidFill>
                <a:latin typeface="Trebuchet MS" pitchFamily="34" charset="0"/>
              </a:rPr>
              <a:t>dosáhne okraje krytí</a:t>
            </a:r>
            <a:endParaRPr lang="en-CA" sz="3200" b="1" dirty="0">
              <a:solidFill>
                <a:srgbClr val="002060"/>
              </a:solidFill>
              <a:latin typeface="Trebuchet MS" pitchFamily="34" charset="0"/>
            </a:endParaRPr>
          </a:p>
        </p:txBody>
      </p:sp>
      <p:pic>
        <p:nvPicPr>
          <p:cNvPr id="4" name="Content Placeholder 3" descr="time2change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885950" y="2228850"/>
            <a:ext cx="3441700" cy="3403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ime2chang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242" y="2362200"/>
            <a:ext cx="3303759" cy="3248900"/>
          </a:xfrm>
          <a:prstGeom prst="rect">
            <a:avLst/>
          </a:prstGeom>
        </p:spPr>
      </p:pic>
      <p:sp>
        <p:nvSpPr>
          <p:cNvPr id="6" name="Left-Right Arrow 5"/>
          <p:cNvSpPr/>
          <p:nvPr/>
        </p:nvSpPr>
        <p:spPr>
          <a:xfrm>
            <a:off x="5410200" y="3733800"/>
            <a:ext cx="1981200" cy="381000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7142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rgbClr val="002060"/>
                </a:solidFill>
                <a:latin typeface="Trebuchet MS" pitchFamily="34" charset="0"/>
              </a:rPr>
              <a:t> 4) Zpočátku měňte obvaz častěji</a:t>
            </a:r>
            <a:endParaRPr lang="en-CA" sz="3200" dirty="0">
              <a:solidFill>
                <a:srgbClr val="002060"/>
              </a:solidFill>
              <a:latin typeface="Trebuchet MS" pitchFamily="34" charset="0"/>
            </a:endParaRPr>
          </a:p>
        </p:txBody>
      </p:sp>
      <p:pic>
        <p:nvPicPr>
          <p:cNvPr id="4" name="Content Placeholder 3" descr="blocked_surface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3917" y="1219200"/>
            <a:ext cx="8224009" cy="384392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/>
          <p:cNvSpPr/>
          <p:nvPr/>
        </p:nvSpPr>
        <p:spPr>
          <a:xfrm rot="375387">
            <a:off x="4360143" y="3289275"/>
            <a:ext cx="2743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2057400" y="5486401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2060"/>
                </a:solidFill>
                <a:latin typeface="Trebuchet MS" pitchFamily="34" charset="0"/>
              </a:rPr>
              <a:t>Povrch krytí se může ucpávat polotuhými částicemi, které vznikají během autolytického </a:t>
            </a:r>
            <a:r>
              <a:rPr lang="cs-CZ" sz="2400" dirty="0" err="1">
                <a:solidFill>
                  <a:srgbClr val="002060"/>
                </a:solidFill>
                <a:latin typeface="Trebuchet MS" pitchFamily="34" charset="0"/>
              </a:rPr>
              <a:t>debridementu</a:t>
            </a:r>
            <a:r>
              <a:rPr lang="cs-CZ" sz="2400" dirty="0">
                <a:solidFill>
                  <a:srgbClr val="002060"/>
                </a:solidFill>
                <a:latin typeface="Trebuchet MS" pitchFamily="34" charset="0"/>
              </a:rPr>
              <a:t> nekrotické tkáně</a:t>
            </a:r>
          </a:p>
        </p:txBody>
      </p:sp>
    </p:spTree>
    <p:extLst>
      <p:ext uri="{BB962C8B-B14F-4D97-AF65-F5344CB8AC3E}">
        <p14:creationId xmlns:p14="http://schemas.microsoft.com/office/powerpoint/2010/main" val="384285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002060"/>
                </a:solidFill>
                <a:latin typeface="Trebuchet MS" pitchFamily="34" charset="0"/>
              </a:rPr>
              <a:t>Dobu mezi výměnami obvazů je možné prodloužit až když je odstraněna většina nekrotické tkáně</a:t>
            </a:r>
            <a:endParaRPr lang="en-CA" sz="2800" dirty="0">
              <a:solidFill>
                <a:srgbClr val="002060"/>
              </a:solidFill>
              <a:latin typeface="Trebuchet MS" pitchFamily="34" charset="0"/>
            </a:endParaRPr>
          </a:p>
        </p:txBody>
      </p:sp>
      <p:pic>
        <p:nvPicPr>
          <p:cNvPr id="13" name="Picture 12" descr="dressing_change_cut_small_GIF_aut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1" y="1220753"/>
            <a:ext cx="7853363" cy="54578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7504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Tipy na aplikaci 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AFFB4639-0730-4594-9314-C760D7209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65151" y="1825625"/>
            <a:ext cx="446169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94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Čím větší velikost krytí, tím více exsudátu dokáže absorbovat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9" name="Picture 33" descr="persp_dry.png">
            <a:extLst>
              <a:ext uri="{FF2B5EF4-FFF2-40B4-BE49-F238E27FC236}">
                <a16:creationId xmlns:a16="http://schemas.microsoft.com/office/drawing/2014/main" id="{6648332E-8F4A-4D40-92E0-128A492232D2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722388" y="2127794"/>
            <a:ext cx="3411791" cy="1492658"/>
          </a:xfrm>
          <a:prstGeom prst="rect">
            <a:avLst/>
          </a:prstGeom>
        </p:spPr>
      </p:pic>
      <p:pic>
        <p:nvPicPr>
          <p:cNvPr id="10" name="Picture 34" descr="persp_wet.png">
            <a:extLst>
              <a:ext uri="{FF2B5EF4-FFF2-40B4-BE49-F238E27FC236}">
                <a16:creationId xmlns:a16="http://schemas.microsoft.com/office/drawing/2014/main" id="{1DEB0350-83FC-4610-B977-895D6FD92BDC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609865" y="4179152"/>
            <a:ext cx="3411790" cy="1757589"/>
          </a:xfrm>
          <a:prstGeom prst="rect">
            <a:avLst/>
          </a:prstGeom>
        </p:spPr>
      </p:pic>
      <p:pic>
        <p:nvPicPr>
          <p:cNvPr id="11" name="Picture 22" descr="beakers_absorption_6x6-01.png">
            <a:extLst>
              <a:ext uri="{FF2B5EF4-FFF2-40B4-BE49-F238E27FC236}">
                <a16:creationId xmlns:a16="http://schemas.microsoft.com/office/drawing/2014/main" id="{2422E412-58A8-44FE-9A7A-19E2389905C9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960689" y="4179151"/>
            <a:ext cx="1122493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26">
            <a:extLst>
              <a:ext uri="{FF2B5EF4-FFF2-40B4-BE49-F238E27FC236}">
                <a16:creationId xmlns:a16="http://schemas.microsoft.com/office/drawing/2014/main" id="{CB5CA6A9-F0EB-483F-8421-B48DD4757FB4}"/>
              </a:ext>
            </a:extLst>
          </p:cNvPr>
          <p:cNvSpPr txBox="1"/>
          <p:nvPr/>
        </p:nvSpPr>
        <p:spPr>
          <a:xfrm>
            <a:off x="3104372" y="3620453"/>
            <a:ext cx="2884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200" b="1" dirty="0">
                <a:solidFill>
                  <a:srgbClr val="1F497D"/>
                </a:solidFill>
                <a:latin typeface="Trebuchet MS" pitchFamily="34" charset="0"/>
              </a:rPr>
              <a:t>Zadrží</a:t>
            </a:r>
            <a:r>
              <a:rPr lang="en-US" sz="2200" b="1" dirty="0">
                <a:solidFill>
                  <a:srgbClr val="1F497D"/>
                </a:solidFill>
                <a:latin typeface="Trebuchet MS" pitchFamily="34" charset="0"/>
              </a:rPr>
              <a:t> 114 g</a:t>
            </a: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C3C27E4A-7D62-4E14-B65E-B3F4A1E4701E}"/>
              </a:ext>
            </a:extLst>
          </p:cNvPr>
          <p:cNvSpPr txBox="1"/>
          <p:nvPr/>
        </p:nvSpPr>
        <p:spPr>
          <a:xfrm>
            <a:off x="7545306" y="3620453"/>
            <a:ext cx="2884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200" b="1" dirty="0">
                <a:solidFill>
                  <a:srgbClr val="1F497D"/>
                </a:solidFill>
                <a:latin typeface="Trebuchet MS" pitchFamily="34" charset="0"/>
              </a:rPr>
              <a:t>Zadrží</a:t>
            </a:r>
            <a:r>
              <a:rPr lang="en-US" sz="2200" b="1" dirty="0">
                <a:solidFill>
                  <a:srgbClr val="1F497D"/>
                </a:solidFill>
                <a:latin typeface="Trebuchet MS" pitchFamily="34" charset="0"/>
              </a:rPr>
              <a:t> 255 g</a:t>
            </a:r>
          </a:p>
        </p:txBody>
      </p:sp>
      <p:pic>
        <p:nvPicPr>
          <p:cNvPr id="14" name="Picture 31" descr="persp_dry.png">
            <a:extLst>
              <a:ext uri="{FF2B5EF4-FFF2-40B4-BE49-F238E27FC236}">
                <a16:creationId xmlns:a16="http://schemas.microsoft.com/office/drawing/2014/main" id="{DB767C90-D964-4EBD-9DA1-EF97FF552380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741552" y="2441279"/>
            <a:ext cx="2254420" cy="986308"/>
          </a:xfrm>
          <a:prstGeom prst="rect">
            <a:avLst/>
          </a:prstGeom>
        </p:spPr>
      </p:pic>
      <p:pic>
        <p:nvPicPr>
          <p:cNvPr id="15" name="Picture 32" descr="persp_wet.png">
            <a:extLst>
              <a:ext uri="{FF2B5EF4-FFF2-40B4-BE49-F238E27FC236}">
                <a16:creationId xmlns:a16="http://schemas.microsoft.com/office/drawing/2014/main" id="{970F0562-BDFC-40D1-A386-FDABED703582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2714713" y="4622972"/>
            <a:ext cx="2254420" cy="1161368"/>
          </a:xfrm>
          <a:prstGeom prst="rect">
            <a:avLst/>
          </a:prstGeom>
        </p:spPr>
      </p:pic>
      <p:pic>
        <p:nvPicPr>
          <p:cNvPr id="16" name="Picture 19" descr="beakers_absorption_4x4-01.png">
            <a:extLst>
              <a:ext uri="{FF2B5EF4-FFF2-40B4-BE49-F238E27FC236}">
                <a16:creationId xmlns:a16="http://schemas.microsoft.com/office/drawing/2014/main" id="{61B7F004-6581-45C6-A49E-F67E34C9CE8B}"/>
              </a:ext>
            </a:extLst>
          </p:cNvPr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4343352" y="4179151"/>
            <a:ext cx="1122493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35">
            <a:extLst>
              <a:ext uri="{FF2B5EF4-FFF2-40B4-BE49-F238E27FC236}">
                <a16:creationId xmlns:a16="http://schemas.microsoft.com/office/drawing/2014/main" id="{3CE49484-BA65-42EE-8710-87940DDB90A5}"/>
              </a:ext>
            </a:extLst>
          </p:cNvPr>
          <p:cNvSpPr txBox="1"/>
          <p:nvPr/>
        </p:nvSpPr>
        <p:spPr>
          <a:xfrm>
            <a:off x="2937467" y="2666687"/>
            <a:ext cx="25898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600" b="1" dirty="0">
                <a:solidFill>
                  <a:srgbClr val="1F497D"/>
                </a:solidFill>
                <a:latin typeface="Trebuchet MS" pitchFamily="34" charset="0"/>
              </a:rPr>
              <a:t>10 cm x 10 cm </a:t>
            </a:r>
          </a:p>
        </p:txBody>
      </p:sp>
      <p:sp>
        <p:nvSpPr>
          <p:cNvPr id="18" name="TextBox 36">
            <a:extLst>
              <a:ext uri="{FF2B5EF4-FFF2-40B4-BE49-F238E27FC236}">
                <a16:creationId xmlns:a16="http://schemas.microsoft.com/office/drawing/2014/main" id="{C4F987B9-DCDB-4D99-91A0-1CA2C82ED3DA}"/>
              </a:ext>
            </a:extLst>
          </p:cNvPr>
          <p:cNvSpPr txBox="1"/>
          <p:nvPr/>
        </p:nvSpPr>
        <p:spPr>
          <a:xfrm>
            <a:off x="6722388" y="2620520"/>
            <a:ext cx="38762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1F497D"/>
                </a:solidFill>
                <a:latin typeface="Trebuchet MS" pitchFamily="34" charset="0"/>
              </a:rPr>
              <a:t>15 cm x 15 cm </a:t>
            </a:r>
          </a:p>
        </p:txBody>
      </p:sp>
    </p:spTree>
    <p:extLst>
      <p:ext uri="{BB962C8B-B14F-4D97-AF65-F5344CB8AC3E}">
        <p14:creationId xmlns:p14="http://schemas.microsoft.com/office/powerpoint/2010/main" val="3760053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Pokud je rána příliš velká, slepte dvě krytí dohromady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2235518B-F1BF-471F-8CA8-E04F6391C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29852" y="1814809"/>
            <a:ext cx="6932295" cy="4911316"/>
          </a:xfrm>
          <a:prstGeom prst="rect">
            <a:avLst/>
          </a:prstGeom>
        </p:spPr>
      </p:pic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8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Pokud je rána příliš velká, slepte dvě nebo více krytí dohromady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4AD7427-DE92-411A-8836-88C2D72C0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081" y="1634576"/>
            <a:ext cx="6491514" cy="4542387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4D64404-8F85-4C22-9E0E-406A2F1E54E4}"/>
              </a:ext>
            </a:extLst>
          </p:cNvPr>
          <p:cNvSpPr/>
          <p:nvPr/>
        </p:nvSpPr>
        <p:spPr>
          <a:xfrm>
            <a:off x="3436938" y="3577096"/>
            <a:ext cx="1055914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solidFill>
                  <a:srgbClr val="EF4136"/>
                </a:solidFill>
              </a:rPr>
              <a:t>ODSTŘIHNĚTE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7615946-E9B6-4BAB-AEBF-BBCCB30B3C89}"/>
              </a:ext>
            </a:extLst>
          </p:cNvPr>
          <p:cNvSpPr/>
          <p:nvPr/>
        </p:nvSpPr>
        <p:spPr>
          <a:xfrm>
            <a:off x="5448981" y="3522667"/>
            <a:ext cx="1055914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solidFill>
                  <a:srgbClr val="EF4136"/>
                </a:solidFill>
              </a:rPr>
              <a:t>ODSTŘIHNĚTE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ADB5536-EF44-42C5-84E2-5BCDD763E7C5}"/>
              </a:ext>
            </a:extLst>
          </p:cNvPr>
          <p:cNvSpPr/>
          <p:nvPr/>
        </p:nvSpPr>
        <p:spPr>
          <a:xfrm>
            <a:off x="3328081" y="3951518"/>
            <a:ext cx="1055914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solidFill>
                  <a:srgbClr val="EF4136"/>
                </a:solidFill>
              </a:rPr>
              <a:t>ODSTŘIHNĚTE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3885B607-3484-4D63-B31F-EEED9D3F3466}"/>
              </a:ext>
            </a:extLst>
          </p:cNvPr>
          <p:cNvSpPr/>
          <p:nvPr/>
        </p:nvSpPr>
        <p:spPr>
          <a:xfrm>
            <a:off x="5394551" y="3886204"/>
            <a:ext cx="1110343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solidFill>
                  <a:srgbClr val="EF4136"/>
                </a:solidFill>
              </a:rPr>
              <a:t>ODSTŘIHNĚTE</a:t>
            </a:r>
          </a:p>
        </p:txBody>
      </p:sp>
    </p:spTree>
    <p:extLst>
      <p:ext uri="{BB962C8B-B14F-4D97-AF65-F5344CB8AC3E}">
        <p14:creationId xmlns:p14="http://schemas.microsoft.com/office/powerpoint/2010/main" val="25849652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3841BC34-E4DF-401B-8FF1-96BDBBCB5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6114" y="2743199"/>
            <a:ext cx="3617686" cy="343376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Ořízněte okraje krytí tak, aby k sobě přiléhala a nevznikala mezi nimi mezera. 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061DE07-D063-4115-BD5D-135CB14C8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" y="681037"/>
            <a:ext cx="7413625" cy="49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15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Zmenšujte velikost krytí pouze když je to nutné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B8F56EA-AD19-4854-AEEE-74DEDBFC9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33" y="1848644"/>
            <a:ext cx="11549534" cy="350837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025F4448-C8CD-4ABC-B200-4FDFEAFFBA6F}"/>
              </a:ext>
            </a:extLst>
          </p:cNvPr>
          <p:cNvSpPr/>
          <p:nvPr/>
        </p:nvSpPr>
        <p:spPr>
          <a:xfrm>
            <a:off x="1887764" y="2068284"/>
            <a:ext cx="2061028" cy="56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KROK 1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66A1218-48AC-4E42-9F41-262A3CA77880}"/>
              </a:ext>
            </a:extLst>
          </p:cNvPr>
          <p:cNvSpPr/>
          <p:nvPr/>
        </p:nvSpPr>
        <p:spPr>
          <a:xfrm>
            <a:off x="5604328" y="2068285"/>
            <a:ext cx="2204357" cy="56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KROK 2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B7CC0628-3A77-4F0F-8443-E9847C387BB2}"/>
              </a:ext>
            </a:extLst>
          </p:cNvPr>
          <p:cNvSpPr/>
          <p:nvPr/>
        </p:nvSpPr>
        <p:spPr>
          <a:xfrm>
            <a:off x="9436099" y="2068285"/>
            <a:ext cx="2204357" cy="566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KROK 3</a:t>
            </a:r>
          </a:p>
        </p:txBody>
      </p:sp>
    </p:spTree>
    <p:extLst>
      <p:ext uri="{BB962C8B-B14F-4D97-AF65-F5344CB8AC3E}">
        <p14:creationId xmlns:p14="http://schemas.microsoft.com/office/powerpoint/2010/main" val="2355011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Komplikace v léčbě ran – </a:t>
            </a:r>
            <a:r>
              <a:rPr lang="cs-CZ" b="1" u="sng" dirty="0">
                <a:solidFill>
                  <a:schemeClr val="accent1">
                    <a:lumMod val="75000"/>
                  </a:schemeClr>
                </a:solidFill>
              </a:rPr>
              <a:t>Různorodost rány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3841BC34-E4DF-401B-8FF1-96BDBBCB5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0" y="1612037"/>
            <a:ext cx="3790950" cy="4641126"/>
          </a:xfrm>
        </p:spPr>
        <p:txBody>
          <a:bodyPr/>
          <a:lstStyle/>
          <a:p>
            <a:r>
              <a:rPr lang="cs-CZ" dirty="0"/>
              <a:t>Vlastnosti rány nejsou v celém jejím rozsahu jednotné. </a:t>
            </a:r>
          </a:p>
          <a:p>
            <a:r>
              <a:rPr lang="cs-CZ" dirty="0"/>
              <a:t>Rána se skládá z vlhkých </a:t>
            </a:r>
            <a:r>
              <a:rPr lang="cs-CZ" dirty="0" err="1"/>
              <a:t>exsudujících</a:t>
            </a:r>
            <a:r>
              <a:rPr lang="cs-CZ" dirty="0"/>
              <a:t> oblastí, suchých oblastí a oblastí nekrotických.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6433398-2925-4404-9317-CC5D981A0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169" y="2338388"/>
            <a:ext cx="5210175" cy="326707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DADE76C-AC2F-4AF7-BA7B-20A99A85EB7C}"/>
              </a:ext>
            </a:extLst>
          </p:cNvPr>
          <p:cNvSpPr txBox="1"/>
          <p:nvPr/>
        </p:nvSpPr>
        <p:spPr>
          <a:xfrm>
            <a:off x="1166304" y="2008567"/>
            <a:ext cx="127635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Suchý okraj rány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2F2E54C-DCD0-4D74-A719-7CE93B893A87}"/>
              </a:ext>
            </a:extLst>
          </p:cNvPr>
          <p:cNvSpPr txBox="1"/>
          <p:nvPr/>
        </p:nvSpPr>
        <p:spPr>
          <a:xfrm>
            <a:off x="4141665" y="2094243"/>
            <a:ext cx="127635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Suchý okraj rány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F3E190B-FC56-4234-B226-C73853A32C50}"/>
              </a:ext>
            </a:extLst>
          </p:cNvPr>
          <p:cNvSpPr txBox="1"/>
          <p:nvPr/>
        </p:nvSpPr>
        <p:spPr>
          <a:xfrm>
            <a:off x="2581275" y="2201965"/>
            <a:ext cx="127635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Exsudující</a:t>
            </a:r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část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463ADFC-9D51-4F34-B037-51F98131175E}"/>
              </a:ext>
            </a:extLst>
          </p:cNvPr>
          <p:cNvSpPr txBox="1"/>
          <p:nvPr/>
        </p:nvSpPr>
        <p:spPr>
          <a:xfrm>
            <a:off x="1804479" y="5480276"/>
            <a:ext cx="127635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Vlhká gangréna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7475C15-F2BA-4832-88F0-138B74C528DD}"/>
              </a:ext>
            </a:extLst>
          </p:cNvPr>
          <p:cNvSpPr txBox="1"/>
          <p:nvPr/>
        </p:nvSpPr>
        <p:spPr>
          <a:xfrm>
            <a:off x="3377236" y="5480276"/>
            <a:ext cx="875168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Nekróza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DA1204F-970C-4AD7-ADF4-65D693051F75}"/>
              </a:ext>
            </a:extLst>
          </p:cNvPr>
          <p:cNvSpPr txBox="1"/>
          <p:nvPr/>
        </p:nvSpPr>
        <p:spPr>
          <a:xfrm>
            <a:off x="4659852" y="5497840"/>
            <a:ext cx="127635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Vlhká gangréna</a:t>
            </a:r>
          </a:p>
        </p:txBody>
      </p:sp>
      <p:pic>
        <p:nvPicPr>
          <p:cNvPr id="14" name="Zástupný symbol pro obsah 4">
            <a:extLst>
              <a:ext uri="{FF2B5EF4-FFF2-40B4-BE49-F238E27FC236}">
                <a16:creationId xmlns:a16="http://schemas.microsoft.com/office/drawing/2014/main" id="{3F753AAC-D3B4-4D44-9544-F2AE5D439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727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Zmenšujte velikost krytí pouze když je to nutné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08465A9C-67D2-4CEA-A654-060242386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47715" y="1825625"/>
            <a:ext cx="5696570" cy="4351338"/>
          </a:xfrm>
          <a:prstGeom prst="rect">
            <a:avLst/>
          </a:prstGeom>
        </p:spPr>
      </p:pic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82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Aplikace ENLUXTRA na patách a palcích</a:t>
            </a:r>
          </a:p>
        </p:txBody>
      </p:sp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2C0843D1-ABF5-41D4-B564-830C52885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3770" y="3440448"/>
            <a:ext cx="11844460" cy="305242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32B2FE1-BB93-4D42-9A97-B245E8424007}"/>
              </a:ext>
            </a:extLst>
          </p:cNvPr>
          <p:cNvSpPr txBox="1"/>
          <p:nvPr/>
        </p:nvSpPr>
        <p:spPr>
          <a:xfrm>
            <a:off x="537029" y="1690688"/>
            <a:ext cx="10816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- Nařízněte krytí na každé straně krytí tak, aby bylo možné vytvořit zaoblený tvar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B2BAE11E-0D11-40F8-8C78-5CEFF89B89E4}"/>
              </a:ext>
            </a:extLst>
          </p:cNvPr>
          <p:cNvSpPr/>
          <p:nvPr/>
        </p:nvSpPr>
        <p:spPr>
          <a:xfrm>
            <a:off x="173770" y="5936344"/>
            <a:ext cx="1799771" cy="556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KROK 1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B131B427-C66B-4033-91F2-1504D051C36C}"/>
              </a:ext>
            </a:extLst>
          </p:cNvPr>
          <p:cNvSpPr/>
          <p:nvPr/>
        </p:nvSpPr>
        <p:spPr>
          <a:xfrm>
            <a:off x="4187774" y="5936343"/>
            <a:ext cx="1799771" cy="556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KROK 2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BE1B717E-B385-4B31-A011-0A57B1639CA5}"/>
              </a:ext>
            </a:extLst>
          </p:cNvPr>
          <p:cNvSpPr/>
          <p:nvPr/>
        </p:nvSpPr>
        <p:spPr>
          <a:xfrm>
            <a:off x="8004227" y="5936343"/>
            <a:ext cx="1799771" cy="556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KROK 3</a:t>
            </a:r>
          </a:p>
        </p:txBody>
      </p:sp>
    </p:spTree>
    <p:extLst>
      <p:ext uri="{BB962C8B-B14F-4D97-AF65-F5344CB8AC3E}">
        <p14:creationId xmlns:p14="http://schemas.microsoft.com/office/powerpoint/2010/main" val="30787481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Aplikace ENLUXTRA při kompresi a edematických stavech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FEF32E0-0D89-4208-A640-AE58F8C8D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7790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Upravte okraje krytí nůžkami tak, aby byl zmenšen tlak, který na ránu vyvíjejí. Zkoste cca 1,5 cm od každého okraje.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51263D5-F464-4524-9CFA-696F9B784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88" y="2892197"/>
            <a:ext cx="4772025" cy="383857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86C18E9-DDEB-4D89-9D4F-DDDC366FC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225" y="2892197"/>
            <a:ext cx="5067300" cy="381952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B8070D3-D941-4624-A90E-00ECBC094B19}"/>
              </a:ext>
            </a:extLst>
          </p:cNvPr>
          <p:cNvSpPr/>
          <p:nvPr/>
        </p:nvSpPr>
        <p:spPr>
          <a:xfrm>
            <a:off x="1715748" y="6044973"/>
            <a:ext cx="2427514" cy="457200"/>
          </a:xfrm>
          <a:prstGeom prst="rect">
            <a:avLst/>
          </a:prstGeom>
          <a:solidFill>
            <a:srgbClr val="F0D1B4"/>
          </a:solidFill>
          <a:ln>
            <a:solidFill>
              <a:srgbClr val="F0D1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ZKOSENÉ OKRAJE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49A1F84-5B2A-4856-A549-1006AB0F0D02}"/>
              </a:ext>
            </a:extLst>
          </p:cNvPr>
          <p:cNvSpPr/>
          <p:nvPr/>
        </p:nvSpPr>
        <p:spPr>
          <a:xfrm>
            <a:off x="2075542" y="5215619"/>
            <a:ext cx="1284515" cy="4572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RÁNA</a:t>
            </a:r>
          </a:p>
        </p:txBody>
      </p:sp>
    </p:spTree>
    <p:extLst>
      <p:ext uri="{BB962C8B-B14F-4D97-AF65-F5344CB8AC3E}">
        <p14:creationId xmlns:p14="http://schemas.microsoft.com/office/powerpoint/2010/main" val="25941738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Aplikace ENLUXTRA při kompresi a edematických stavech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FEF32E0-0D89-4208-A640-AE58F8C8D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 celém obvodu krytí přiložte bavlněný obvaz tak, aby byl zmírněn přechod mezi krytím a kůži. Toto dále zmírní a rozloží tlak.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4375C1A-15C2-43B8-9EDA-F930046F7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" y="2821895"/>
            <a:ext cx="4781550" cy="381952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4E87F65-807F-494A-9EB8-D44072D1C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412" y="2821895"/>
            <a:ext cx="5076825" cy="3800475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8E8045EE-1618-41CC-93CD-8D3FAC63A4C6}"/>
              </a:ext>
            </a:extLst>
          </p:cNvPr>
          <p:cNvSpPr/>
          <p:nvPr/>
        </p:nvSpPr>
        <p:spPr>
          <a:xfrm>
            <a:off x="1693521" y="6054953"/>
            <a:ext cx="2427514" cy="457200"/>
          </a:xfrm>
          <a:prstGeom prst="rect">
            <a:avLst/>
          </a:prstGeom>
          <a:solidFill>
            <a:srgbClr val="F0D1B4"/>
          </a:solidFill>
          <a:ln>
            <a:solidFill>
              <a:srgbClr val="F0D1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ZKOSENÉ OKRAJE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B5B46678-F63C-4987-AF7F-219DCA8BA125}"/>
              </a:ext>
            </a:extLst>
          </p:cNvPr>
          <p:cNvSpPr/>
          <p:nvPr/>
        </p:nvSpPr>
        <p:spPr>
          <a:xfrm>
            <a:off x="2265020" y="5070250"/>
            <a:ext cx="1284515" cy="4572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RÁNA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BCAE53B-1E6E-4CD8-9711-1C81BFE45651}"/>
              </a:ext>
            </a:extLst>
          </p:cNvPr>
          <p:cNvSpPr/>
          <p:nvPr/>
        </p:nvSpPr>
        <p:spPr>
          <a:xfrm>
            <a:off x="517070" y="2928259"/>
            <a:ext cx="4604657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OBLOŽENÍ OKRAJŮ BAVLNĚNÝM OBVAZEM</a:t>
            </a:r>
          </a:p>
        </p:txBody>
      </p:sp>
    </p:spTree>
    <p:extLst>
      <p:ext uri="{BB962C8B-B14F-4D97-AF65-F5344CB8AC3E}">
        <p14:creationId xmlns:p14="http://schemas.microsoft.com/office/powerpoint/2010/main" val="22993528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ENLUXTRA při kompresi a edematických stavech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FEF32E0-0D89-4208-A640-AE58F8C8D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37859"/>
            <a:ext cx="5257800" cy="4439104"/>
          </a:xfrm>
        </p:spPr>
        <p:txBody>
          <a:bodyPr/>
          <a:lstStyle/>
          <a:p>
            <a:r>
              <a:rPr lang="cs-CZ" dirty="0"/>
              <a:t>Nakonec aplikujte kompresní obvaz. </a:t>
            </a:r>
          </a:p>
          <a:p>
            <a:r>
              <a:rPr lang="cs-CZ" dirty="0"/>
              <a:t>Díky výše uvedené technice je kůže chráněná od otlačenin a zároveň je poskytnut dostatečný prostor pro zvětšení objemu po absorbování exsudátu.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70C908A-11FB-4349-AE85-9AFCFC521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1737859"/>
            <a:ext cx="5457825" cy="439102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5A56215-30C2-4369-84D9-A34EF3A34BDC}"/>
              </a:ext>
            </a:extLst>
          </p:cNvPr>
          <p:cNvSpPr/>
          <p:nvPr/>
        </p:nvSpPr>
        <p:spPr>
          <a:xfrm>
            <a:off x="855208" y="1850573"/>
            <a:ext cx="4604657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OBLOŽENÍ OKRAJŮ BAVLNĚNÝM OBVAZEM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E977A3F-E461-401D-A818-0D22AFD8A7FE}"/>
              </a:ext>
            </a:extLst>
          </p:cNvPr>
          <p:cNvSpPr/>
          <p:nvPr/>
        </p:nvSpPr>
        <p:spPr>
          <a:xfrm>
            <a:off x="2493620" y="4321628"/>
            <a:ext cx="1392580" cy="424543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RÁNA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8B20425B-F4E3-4AE8-8A3E-E948228AADF1}"/>
              </a:ext>
            </a:extLst>
          </p:cNvPr>
          <p:cNvSpPr/>
          <p:nvPr/>
        </p:nvSpPr>
        <p:spPr>
          <a:xfrm>
            <a:off x="1976153" y="5622018"/>
            <a:ext cx="2465218" cy="381907"/>
          </a:xfrm>
          <a:prstGeom prst="rect">
            <a:avLst/>
          </a:prstGeom>
          <a:solidFill>
            <a:srgbClr val="F0D1B4"/>
          </a:solidFill>
          <a:ln>
            <a:solidFill>
              <a:srgbClr val="F0D1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ZKOSENÉ OKRAJE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CADF498-7B61-443F-9941-F28524D9BDDE}"/>
              </a:ext>
            </a:extLst>
          </p:cNvPr>
          <p:cNvSpPr/>
          <p:nvPr/>
        </p:nvSpPr>
        <p:spPr>
          <a:xfrm>
            <a:off x="2357832" y="3199948"/>
            <a:ext cx="1599408" cy="4245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KOMPR. OBV.</a:t>
            </a:r>
          </a:p>
        </p:txBody>
      </p:sp>
    </p:spTree>
    <p:extLst>
      <p:ext uri="{BB962C8B-B14F-4D97-AF65-F5344CB8AC3E}">
        <p14:creationId xmlns:p14="http://schemas.microsoft.com/office/powerpoint/2010/main" val="39670163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K zajištění ENLUXTRA použijte fixační pásku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9F56848-F601-4B59-BC14-47D638C00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8156" y="1771196"/>
            <a:ext cx="6280431" cy="4351338"/>
          </a:xfrm>
          <a:prstGeom prst="rect">
            <a:avLst/>
          </a:prstGeom>
        </p:spPr>
      </p:pic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81111DFF-091A-495C-8712-250A8FD36A82}"/>
              </a:ext>
            </a:extLst>
          </p:cNvPr>
          <p:cNvSpPr txBox="1">
            <a:spLocks/>
          </p:cNvSpPr>
          <p:nvPr/>
        </p:nvSpPr>
        <p:spPr>
          <a:xfrm>
            <a:off x="7280978" y="1825625"/>
            <a:ext cx="40728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Krok 1: Připravte si dva malé kousky fixační lepící pásky.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00131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K zajištění ENLUXTRA použijte fixační pásku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F70080C-6D7B-406C-A0EE-65BBC6180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0978" y="1825625"/>
            <a:ext cx="4072822" cy="4351338"/>
          </a:xfrm>
        </p:spPr>
        <p:txBody>
          <a:bodyPr/>
          <a:lstStyle/>
          <a:p>
            <a:r>
              <a:rPr lang="cs-CZ" dirty="0"/>
              <a:t>Krok 2: Zafixujte v protilehlých rozích krytí.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2826CEA-A946-4965-A916-9773E71CC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24" y="1668095"/>
            <a:ext cx="6909054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745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K zajištění ENLUXTRA použijte fixační pásku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F70080C-6D7B-406C-A0EE-65BBC6180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456" y="2253343"/>
            <a:ext cx="4539343" cy="3923620"/>
          </a:xfrm>
        </p:spPr>
        <p:txBody>
          <a:bodyPr/>
          <a:lstStyle/>
          <a:p>
            <a:r>
              <a:rPr lang="cs-CZ" dirty="0"/>
              <a:t>Aplikujte převaz.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C47BEA8-C356-44C6-9D9E-11EDBC928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20139"/>
            <a:ext cx="5976257" cy="376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56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Aplikace ENLUXTRA při inkontinenci a sprchování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7EC76703-A14B-4B80-867A-E6A19AA5B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3096" y="2035628"/>
            <a:ext cx="5484430" cy="4268155"/>
          </a:xfrm>
          <a:prstGeom prst="rect">
            <a:avLst/>
          </a:prstGeom>
        </p:spPr>
      </p:pic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82C3555E-FA92-4A81-BCE0-96A7372416A6}"/>
              </a:ext>
            </a:extLst>
          </p:cNvPr>
          <p:cNvSpPr txBox="1">
            <a:spLocks/>
          </p:cNvSpPr>
          <p:nvPr/>
        </p:nvSpPr>
        <p:spPr>
          <a:xfrm>
            <a:off x="6814456" y="2253343"/>
            <a:ext cx="4539343" cy="3923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Použijte voděodolnou fixační pásku k překrytí okrajů. Nepoužívejte papírové popř. látkové pásky. </a:t>
            </a:r>
          </a:p>
        </p:txBody>
      </p:sp>
    </p:spTree>
    <p:extLst>
      <p:ext uri="{BB962C8B-B14F-4D97-AF65-F5344CB8AC3E}">
        <p14:creationId xmlns:p14="http://schemas.microsoft.com/office/powerpoint/2010/main" val="9759560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Aplikace ENLUXTRA při inkontinenci a sprchování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2BBA78FB-D75A-45C9-9E99-77DE46F32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8625" y="2637064"/>
            <a:ext cx="5023664" cy="3366861"/>
          </a:xfrm>
          <a:prstGeom prst="rect">
            <a:avLst/>
          </a:prstGeom>
        </p:spPr>
      </p:pic>
      <p:sp>
        <p:nvSpPr>
          <p:cNvPr id="7" name="Zástupný symbol pro obsah 4">
            <a:extLst>
              <a:ext uri="{FF2B5EF4-FFF2-40B4-BE49-F238E27FC236}">
                <a16:creationId xmlns:a16="http://schemas.microsoft.com/office/drawing/2014/main" id="{56FA0C61-DD1F-41C1-B75A-467E78BEF563}"/>
              </a:ext>
            </a:extLst>
          </p:cNvPr>
          <p:cNvSpPr txBox="1">
            <a:spLocks/>
          </p:cNvSpPr>
          <p:nvPr/>
        </p:nvSpPr>
        <p:spPr>
          <a:xfrm>
            <a:off x="5849210" y="2438400"/>
            <a:ext cx="4539343" cy="3923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Alternativně zcela překryjte krytí s pomocí transparentní fólie. </a:t>
            </a:r>
          </a:p>
        </p:txBody>
      </p:sp>
    </p:spTree>
    <p:extLst>
      <p:ext uri="{BB962C8B-B14F-4D97-AF65-F5344CB8AC3E}">
        <p14:creationId xmlns:p14="http://schemas.microsoft.com/office/powerpoint/2010/main" val="2864146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chemeClr val="accent1">
                    <a:lumMod val="75000"/>
                  </a:schemeClr>
                </a:solidFill>
              </a:rPr>
              <a:t>Standartní rány procházejí postupně čtyřmi fázemi</a:t>
            </a:r>
          </a:p>
        </p:txBody>
      </p:sp>
      <p:pic>
        <p:nvPicPr>
          <p:cNvPr id="3074" name="Picture 2" descr="https://www.enluxtrawoundcare.com/uploads/7/3/6/7/7367632/__5865144_orig.jpg">
            <a:extLst>
              <a:ext uri="{FF2B5EF4-FFF2-40B4-BE49-F238E27FC236}">
                <a16:creationId xmlns:a16="http://schemas.microsoft.com/office/drawing/2014/main" id="{523101E2-1146-4952-8934-EB5A8DAC32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741735"/>
            <a:ext cx="10515600" cy="475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50BAB4B-94D9-48F5-A66D-37E1C7A29A38}"/>
              </a:ext>
            </a:extLst>
          </p:cNvPr>
          <p:cNvSpPr/>
          <p:nvPr/>
        </p:nvSpPr>
        <p:spPr>
          <a:xfrm>
            <a:off x="1320800" y="6226629"/>
            <a:ext cx="1567543" cy="317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HEMOSTÁZA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901EFA5-FDCD-45F0-8A68-99F2808BAC10}"/>
              </a:ext>
            </a:extLst>
          </p:cNvPr>
          <p:cNvSpPr/>
          <p:nvPr/>
        </p:nvSpPr>
        <p:spPr>
          <a:xfrm>
            <a:off x="2888343" y="6219372"/>
            <a:ext cx="1785257" cy="317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INFLAMAČNÍ F.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C681203-E8D5-4982-8B3C-D5D0463822C6}"/>
              </a:ext>
            </a:extLst>
          </p:cNvPr>
          <p:cNvSpPr/>
          <p:nvPr/>
        </p:nvSpPr>
        <p:spPr>
          <a:xfrm>
            <a:off x="4812393" y="6226629"/>
            <a:ext cx="1785257" cy="317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PROLIFERAČNÍ F.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9D16239B-69F5-4535-A07F-6D65A11C5AAE}"/>
              </a:ext>
            </a:extLst>
          </p:cNvPr>
          <p:cNvSpPr/>
          <p:nvPr/>
        </p:nvSpPr>
        <p:spPr>
          <a:xfrm>
            <a:off x="6736443" y="6226628"/>
            <a:ext cx="2059214" cy="310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DIFERENCIAČNÍ F.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8965A00F-36FC-4BE1-A4D0-E0EC671D7155}"/>
              </a:ext>
            </a:extLst>
          </p:cNvPr>
          <p:cNvSpPr/>
          <p:nvPr/>
        </p:nvSpPr>
        <p:spPr>
          <a:xfrm>
            <a:off x="537028" y="1690688"/>
            <a:ext cx="1567543" cy="317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DNY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04D63043-3353-4C84-9CFF-15DE20380534}"/>
              </a:ext>
            </a:extLst>
          </p:cNvPr>
          <p:cNvSpPr/>
          <p:nvPr/>
        </p:nvSpPr>
        <p:spPr>
          <a:xfrm>
            <a:off x="9786257" y="1697945"/>
            <a:ext cx="1567543" cy="317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TÝDNY</a:t>
            </a:r>
          </a:p>
        </p:txBody>
      </p:sp>
    </p:spTree>
    <p:extLst>
      <p:ext uri="{BB962C8B-B14F-4D97-AF65-F5344CB8AC3E}">
        <p14:creationId xmlns:p14="http://schemas.microsoft.com/office/powerpoint/2010/main" val="38892971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Aplikace ENLUXTRA na suché rány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1EB39C75-F463-4561-8288-31426183F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485" y="2210934"/>
            <a:ext cx="5477157" cy="3836534"/>
          </a:xfrm>
          <a:prstGeom prst="rect">
            <a:avLst/>
          </a:prstGeom>
        </p:spPr>
      </p:pic>
      <p:sp>
        <p:nvSpPr>
          <p:cNvPr id="7" name="Zástupný symbol pro obsah 4">
            <a:extLst>
              <a:ext uri="{FF2B5EF4-FFF2-40B4-BE49-F238E27FC236}">
                <a16:creationId xmlns:a16="http://schemas.microsoft.com/office/drawing/2014/main" id="{4F188A14-9B62-4AAC-91F6-1A44FAE30F85}"/>
              </a:ext>
            </a:extLst>
          </p:cNvPr>
          <p:cNvSpPr txBox="1">
            <a:spLocks/>
          </p:cNvSpPr>
          <p:nvPr/>
        </p:nvSpPr>
        <p:spPr>
          <a:xfrm>
            <a:off x="5849210" y="2438400"/>
            <a:ext cx="4539343" cy="3923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Navlhčete ránu za použití destilované vody nebo fyziologického roztoku.</a:t>
            </a:r>
          </a:p>
        </p:txBody>
      </p:sp>
    </p:spTree>
    <p:extLst>
      <p:ext uri="{BB962C8B-B14F-4D97-AF65-F5344CB8AC3E}">
        <p14:creationId xmlns:p14="http://schemas.microsoft.com/office/powerpoint/2010/main" val="9823843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Aplikace ENLUXTRA na suché rány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15B47B9D-8007-4DB6-AF82-32BE1DF64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808" y="2362199"/>
            <a:ext cx="5912806" cy="4130675"/>
          </a:xfrm>
          <a:prstGeom prst="rect">
            <a:avLst/>
          </a:prstGeom>
        </p:spPr>
      </p:pic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9E8E2588-CFE0-4968-ABD7-473D6B7F1D61}"/>
              </a:ext>
            </a:extLst>
          </p:cNvPr>
          <p:cNvSpPr txBox="1">
            <a:spLocks/>
          </p:cNvSpPr>
          <p:nvPr/>
        </p:nvSpPr>
        <p:spPr>
          <a:xfrm>
            <a:off x="6458810" y="2465726"/>
            <a:ext cx="4539343" cy="3923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Popř. aplikujte amorfní </a:t>
            </a:r>
            <a:r>
              <a:rPr lang="cs-CZ" dirty="0" err="1"/>
              <a:t>hydrogel</a:t>
            </a:r>
            <a:r>
              <a:rPr lang="cs-CZ" dirty="0"/>
              <a:t> na lůžko rány a/nebo odhalené šlachy/kostní tkáň</a:t>
            </a:r>
          </a:p>
        </p:txBody>
      </p:sp>
    </p:spTree>
    <p:extLst>
      <p:ext uri="{BB962C8B-B14F-4D97-AF65-F5344CB8AC3E}">
        <p14:creationId xmlns:p14="http://schemas.microsoft.com/office/powerpoint/2010/main" val="8962124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Aplikace ENLUXTRA na suché rány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41C82BA4-E696-4DD0-A7C9-057D05895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575" y="2373085"/>
            <a:ext cx="5943973" cy="4119789"/>
          </a:xfrm>
          <a:prstGeom prst="rect">
            <a:avLst/>
          </a:prstGeom>
        </p:spPr>
      </p:pic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ED21893A-1852-4F40-B678-7D331A10613D}"/>
              </a:ext>
            </a:extLst>
          </p:cNvPr>
          <p:cNvSpPr txBox="1">
            <a:spLocks/>
          </p:cNvSpPr>
          <p:nvPr/>
        </p:nvSpPr>
        <p:spPr>
          <a:xfrm>
            <a:off x="6458810" y="2465726"/>
            <a:ext cx="4539343" cy="3923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Následně aplikujte krytí ENLUXTRA a překryjte transparentní fólií tak, aby krytí překrývala alespoň o 2,5 cm. </a:t>
            </a:r>
          </a:p>
        </p:txBody>
      </p:sp>
    </p:spTree>
    <p:extLst>
      <p:ext uri="{BB962C8B-B14F-4D97-AF65-F5344CB8AC3E}">
        <p14:creationId xmlns:p14="http://schemas.microsoft.com/office/powerpoint/2010/main" val="35019853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Možné vedlejší účinky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FEF32E0-0D89-4208-A640-AE58F8C8D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ENLUXTRA je </a:t>
            </a:r>
            <a:r>
              <a:rPr lang="cs-CZ" dirty="0" err="1"/>
              <a:t>hypoalergenní</a:t>
            </a:r>
            <a:r>
              <a:rPr lang="cs-CZ" dirty="0"/>
              <a:t> produkt</a:t>
            </a:r>
          </a:p>
          <a:p>
            <a:r>
              <a:rPr lang="cs-CZ" dirty="0"/>
              <a:t>Ve výjimečných případech může ENLUXTRA způsobit podráždění. Nemusí se vždy ale jednat o alergickou reakci, podráždění může mít i jiné příčiny, viz. dále.</a:t>
            </a:r>
          </a:p>
        </p:txBody>
      </p:sp>
    </p:spTree>
    <p:extLst>
      <p:ext uri="{BB962C8B-B14F-4D97-AF65-F5344CB8AC3E}">
        <p14:creationId xmlns:p14="http://schemas.microsoft.com/office/powerpoint/2010/main" val="15431031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Pokud dojde k podráždění, ujistěte se, že: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550713C3-D46A-4044-B620-E18D82610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4349" y="1690688"/>
            <a:ext cx="6214142" cy="4351338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5CBF5BF6-DBC5-4476-A569-0A1746A00EF1}"/>
              </a:ext>
            </a:extLst>
          </p:cNvPr>
          <p:cNvSpPr/>
          <p:nvPr/>
        </p:nvSpPr>
        <p:spPr>
          <a:xfrm>
            <a:off x="6739189" y="4724399"/>
            <a:ext cx="1936280" cy="1143001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/>
              <a:t>Podráždění, bolestivost</a:t>
            </a:r>
          </a:p>
        </p:txBody>
      </p:sp>
      <p:sp>
        <p:nvSpPr>
          <p:cNvPr id="7" name="Zástupný symbol pro obsah 4">
            <a:extLst>
              <a:ext uri="{FF2B5EF4-FFF2-40B4-BE49-F238E27FC236}">
                <a16:creationId xmlns:a16="http://schemas.microsoft.com/office/drawing/2014/main" id="{BD29CC8B-9935-42CD-AA24-9F0C7CC32A14}"/>
              </a:ext>
            </a:extLst>
          </p:cNvPr>
          <p:cNvSpPr txBox="1">
            <a:spLocks/>
          </p:cNvSpPr>
          <p:nvPr/>
        </p:nvSpPr>
        <p:spPr>
          <a:xfrm>
            <a:off x="6688825" y="1823469"/>
            <a:ext cx="4539343" cy="3923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1. Je krytí dostatečně velké, aby zakrývalo celou ránu. Podráždění muže být způsobeno kontaktem exsudátu se zdravou okolní tkání. Vzhledem může připomínat alergickou reakci. </a:t>
            </a:r>
          </a:p>
        </p:txBody>
      </p:sp>
    </p:spTree>
    <p:extLst>
      <p:ext uri="{BB962C8B-B14F-4D97-AF65-F5344CB8AC3E}">
        <p14:creationId xmlns:p14="http://schemas.microsoft.com/office/powerpoint/2010/main" val="8243829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Pokud dojde k podráždění, zjistěte: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3744430C-8665-4EAF-A929-E4688C084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46504" y="2058080"/>
            <a:ext cx="5754306" cy="4351338"/>
          </a:xfrm>
          <a:prstGeom prst="rect">
            <a:avLst/>
          </a:prstGeom>
        </p:spPr>
      </p:pic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3822BF8D-07F6-44B0-B4F6-056EFA2DE6BF}"/>
              </a:ext>
            </a:extLst>
          </p:cNvPr>
          <p:cNvSpPr txBox="1">
            <a:spLocks/>
          </p:cNvSpPr>
          <p:nvPr/>
        </p:nvSpPr>
        <p:spPr>
          <a:xfrm>
            <a:off x="6688825" y="1823469"/>
            <a:ext cx="4539343" cy="3923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2. V jaké denní době pociťoval pacient bolest/diskomfort. Např. pokud k bolesti dochází mezi 2-6 hodinou ranní, může se jednat o projevy ischemické bolesti. 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245D6A2-435D-4596-82C7-240A62729142}"/>
              </a:ext>
            </a:extLst>
          </p:cNvPr>
          <p:cNvSpPr/>
          <p:nvPr/>
        </p:nvSpPr>
        <p:spPr>
          <a:xfrm>
            <a:off x="4986588" y="4604088"/>
            <a:ext cx="1958497" cy="1275782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/>
              <a:t>Ischemická bolest</a:t>
            </a:r>
          </a:p>
        </p:txBody>
      </p:sp>
    </p:spTree>
    <p:extLst>
      <p:ext uri="{BB962C8B-B14F-4D97-AF65-F5344CB8AC3E}">
        <p14:creationId xmlns:p14="http://schemas.microsoft.com/office/powerpoint/2010/main" val="11351299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Pokud dojde k podráždění, ujistěte se, zda: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94D2B7F1-6659-4CDA-AAD8-53EBBA839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6484" y="1832202"/>
            <a:ext cx="6648720" cy="4209369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E144D42-A3C7-4079-B955-605EEE6A9310}"/>
              </a:ext>
            </a:extLst>
          </p:cNvPr>
          <p:cNvSpPr/>
          <p:nvPr/>
        </p:nvSpPr>
        <p:spPr>
          <a:xfrm>
            <a:off x="305731" y="2743199"/>
            <a:ext cx="3373641" cy="1153886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/>
              <a:t>Krytí bylo na ráně ponecháno příliš dlouho</a:t>
            </a:r>
          </a:p>
        </p:txBody>
      </p:sp>
      <p:sp>
        <p:nvSpPr>
          <p:cNvPr id="7" name="Zástupný symbol pro obsah 4">
            <a:extLst>
              <a:ext uri="{FF2B5EF4-FFF2-40B4-BE49-F238E27FC236}">
                <a16:creationId xmlns:a16="http://schemas.microsoft.com/office/drawing/2014/main" id="{B9B28A1A-61D0-46C0-B43C-BB98A37709D3}"/>
              </a:ext>
            </a:extLst>
          </p:cNvPr>
          <p:cNvSpPr txBox="1">
            <a:spLocks/>
          </p:cNvSpPr>
          <p:nvPr/>
        </p:nvSpPr>
        <p:spPr>
          <a:xfrm>
            <a:off x="6735082" y="2117951"/>
            <a:ext cx="4539343" cy="3923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3. Krytí není na hranici své absorpční kapacity. Podráždění může vznikat také v důsledku zvýšeného výtoku z rány. </a:t>
            </a:r>
          </a:p>
        </p:txBody>
      </p:sp>
    </p:spTree>
    <p:extLst>
      <p:ext uri="{BB962C8B-B14F-4D97-AF65-F5344CB8AC3E}">
        <p14:creationId xmlns:p14="http://schemas.microsoft.com/office/powerpoint/2010/main" val="1330417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Pokud dojde k podráždění, ujistěte se, že: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12531004-ED64-4F07-9FC3-C8A90E43A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939925"/>
            <a:ext cx="6499664" cy="435133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22C8C40-448E-4165-8A9E-5AC9E5368E07}"/>
              </a:ext>
            </a:extLst>
          </p:cNvPr>
          <p:cNvSpPr txBox="1"/>
          <p:nvPr/>
        </p:nvSpPr>
        <p:spPr>
          <a:xfrm>
            <a:off x="7337864" y="2331720"/>
            <a:ext cx="4015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4. Vedlejší účinek může být způsoben použitím jednoho z nedoporučovaných produktů. </a:t>
            </a:r>
          </a:p>
          <a:p>
            <a:endParaRPr lang="cs-CZ" sz="2400" dirty="0"/>
          </a:p>
          <a:p>
            <a:r>
              <a:rPr lang="cs-CZ" sz="2400" dirty="0"/>
              <a:t>Vlhké prostředí, které ENLUXTRA generuje může dále umocnit dříve existující alergické reakce. </a:t>
            </a:r>
          </a:p>
        </p:txBody>
      </p:sp>
    </p:spTree>
    <p:extLst>
      <p:ext uri="{BB962C8B-B14F-4D97-AF65-F5344CB8AC3E}">
        <p14:creationId xmlns:p14="http://schemas.microsoft.com/office/powerpoint/2010/main" val="22199976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V případě podezření na alergickou reakci,…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FEF32E0-0D89-4208-A640-AE58F8C8D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46513"/>
            <a:ext cx="5257800" cy="41304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Alergické reakce se objevují do 3 hodin od aplikace. Pokud je doba od aplikace delší, pravděpodobně se nejedná o příčinu spojenou s aplikací ENLUXTRA. </a:t>
            </a:r>
          </a:p>
          <a:p>
            <a:r>
              <a:rPr lang="cs-CZ" dirty="0"/>
              <a:t>Pokud u pacienta vznikne alergická reakce na polymerní materiál ENLUXTRA, ukončete používání. </a:t>
            </a:r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0397D56-214D-4EC6-A6EE-85E0765A6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79" y="2188142"/>
            <a:ext cx="3916645" cy="362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070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V případě podezření na alergickou reakci,…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FEF32E0-0D89-4208-A640-AE58F8C8D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596" y="2021568"/>
            <a:ext cx="5794829" cy="4351338"/>
          </a:xfrm>
        </p:spPr>
        <p:txBody>
          <a:bodyPr/>
          <a:lstStyle/>
          <a:p>
            <a:r>
              <a:rPr lang="cs-CZ" dirty="0"/>
              <a:t>Pokud existuje podezření na alergickou reakci, použijte nepřilnavou kontaktní vrstvu mezi ránou a krytím ENLUXTRA, která by měla alergické reakci zamezit a umožnit používání krytí.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0E6613E-A91C-4155-951F-C9DFC88A2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45" y="1825625"/>
            <a:ext cx="4515984" cy="4255831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FBBEF8B-A623-45C7-B819-1C192225E0BF}"/>
              </a:ext>
            </a:extLst>
          </p:cNvPr>
          <p:cNvSpPr/>
          <p:nvPr/>
        </p:nvSpPr>
        <p:spPr>
          <a:xfrm>
            <a:off x="1676400" y="3189514"/>
            <a:ext cx="2242458" cy="47897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/>
              <a:t>Kontaktní vrstva</a:t>
            </a:r>
          </a:p>
        </p:txBody>
      </p:sp>
    </p:spTree>
    <p:extLst>
      <p:ext uri="{BB962C8B-B14F-4D97-AF65-F5344CB8AC3E}">
        <p14:creationId xmlns:p14="http://schemas.microsoft.com/office/powerpoint/2010/main" val="3834729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133349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accent1">
                    <a:lumMod val="75000"/>
                  </a:schemeClr>
                </a:solidFill>
              </a:rPr>
              <a:t>Hojení chronické rány se často zastaví v </a:t>
            </a:r>
            <a:r>
              <a:rPr lang="cs-CZ" sz="3600" b="1" dirty="0" err="1">
                <a:solidFill>
                  <a:schemeClr val="accent1">
                    <a:lumMod val="75000"/>
                  </a:schemeClr>
                </a:solidFill>
              </a:rPr>
              <a:t>inflamační</a:t>
            </a:r>
            <a:r>
              <a:rPr lang="cs-CZ" sz="3600" b="1" dirty="0">
                <a:solidFill>
                  <a:schemeClr val="accent1">
                    <a:lumMod val="75000"/>
                  </a:schemeClr>
                </a:solidFill>
              </a:rPr>
              <a:t> fázi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3841BC34-E4DF-401B-8FF1-96BDBBCB5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https://www.enluxtrawoundcare.com/uploads/7/3/6/7/7367632/__9693920_orig.jpg">
            <a:extLst>
              <a:ext uri="{FF2B5EF4-FFF2-40B4-BE49-F238E27FC236}">
                <a16:creationId xmlns:a16="http://schemas.microsoft.com/office/drawing/2014/main" id="{C2520BA3-40BE-43BA-93C7-0C77CFB11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047750"/>
            <a:ext cx="10477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C36AD3AB-BCDE-40BC-A000-826E3F7AE07F}"/>
              </a:ext>
            </a:extLst>
          </p:cNvPr>
          <p:cNvSpPr/>
          <p:nvPr/>
        </p:nvSpPr>
        <p:spPr>
          <a:xfrm>
            <a:off x="1016000" y="5486834"/>
            <a:ext cx="1567543" cy="317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HEMOSTÁZA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F0A30E9-E29E-46C7-8DEB-EDF86A3CB4D7}"/>
              </a:ext>
            </a:extLst>
          </p:cNvPr>
          <p:cNvSpPr/>
          <p:nvPr/>
        </p:nvSpPr>
        <p:spPr>
          <a:xfrm>
            <a:off x="4136572" y="5486833"/>
            <a:ext cx="2075542" cy="317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INFLAMAČNÍ F.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DA97B01-7EE0-4D03-B112-ECE219F46A08}"/>
              </a:ext>
            </a:extLst>
          </p:cNvPr>
          <p:cNvSpPr/>
          <p:nvPr/>
        </p:nvSpPr>
        <p:spPr>
          <a:xfrm>
            <a:off x="4281714" y="3207657"/>
            <a:ext cx="3918857" cy="638629"/>
          </a:xfrm>
          <a:prstGeom prst="rect">
            <a:avLst/>
          </a:prstGeom>
          <a:solidFill>
            <a:srgbClr val="E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/>
              <a:t>Chronická inflamace 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2D74CF64-F9BC-4142-B946-CCFEEEF3DDB5}"/>
              </a:ext>
            </a:extLst>
          </p:cNvPr>
          <p:cNvSpPr/>
          <p:nvPr/>
        </p:nvSpPr>
        <p:spPr>
          <a:xfrm>
            <a:off x="73478" y="1053873"/>
            <a:ext cx="1567543" cy="317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DNY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C7C90A9-3E9C-469A-90B5-D236AB7EB42A}"/>
              </a:ext>
            </a:extLst>
          </p:cNvPr>
          <p:cNvSpPr/>
          <p:nvPr/>
        </p:nvSpPr>
        <p:spPr>
          <a:xfrm>
            <a:off x="9376228" y="1014970"/>
            <a:ext cx="1567543" cy="317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TÝDNY</a:t>
            </a:r>
          </a:p>
        </p:txBody>
      </p:sp>
    </p:spTree>
    <p:extLst>
      <p:ext uri="{BB962C8B-B14F-4D97-AF65-F5344CB8AC3E}">
        <p14:creationId xmlns:p14="http://schemas.microsoft.com/office/powerpoint/2010/main" val="41924466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Výměna krytí ENLUXTRA 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F5ECA830-9CD8-4377-86AE-64A708BCA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91662" y="1825625"/>
            <a:ext cx="440867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217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>
                <a:solidFill>
                  <a:srgbClr val="002060"/>
                </a:solidFill>
                <a:latin typeface="Trebuchet MS" pitchFamily="34" charset="0"/>
              </a:rPr>
              <a:t>Obvaz je nutné vyměnit </a:t>
            </a:r>
            <a:r>
              <a:rPr lang="cs-CZ" sz="3200" u="sng" dirty="0">
                <a:solidFill>
                  <a:srgbClr val="002060"/>
                </a:solidFill>
                <a:latin typeface="Trebuchet MS" pitchFamily="34" charset="0"/>
              </a:rPr>
              <a:t>dříve než exsudát dosáhne okraje krytí</a:t>
            </a:r>
            <a:endParaRPr lang="en-CA" sz="3200" u="sng" dirty="0">
              <a:solidFill>
                <a:srgbClr val="002060"/>
              </a:solidFill>
              <a:latin typeface="Trebuchet MS" pitchFamily="34" charset="0"/>
            </a:endParaRPr>
          </a:p>
        </p:txBody>
      </p:sp>
      <p:pic>
        <p:nvPicPr>
          <p:cNvPr id="4" name="Content Placeholder 3" descr="time2change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885950" y="2228850"/>
            <a:ext cx="3441700" cy="3403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ime2chang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242" y="2362200"/>
            <a:ext cx="3303759" cy="3248900"/>
          </a:xfrm>
          <a:prstGeom prst="rect">
            <a:avLst/>
          </a:prstGeom>
        </p:spPr>
      </p:pic>
      <p:sp>
        <p:nvSpPr>
          <p:cNvPr id="6" name="Left-Right Arrow 5"/>
          <p:cNvSpPr/>
          <p:nvPr/>
        </p:nvSpPr>
        <p:spPr>
          <a:xfrm>
            <a:off x="5410200" y="3733800"/>
            <a:ext cx="1981200" cy="381000"/>
          </a:xfrm>
          <a:prstGeom prst="leftRightArrow">
            <a:avLst/>
          </a:prstGeom>
          <a:solidFill>
            <a:srgbClr val="1E6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56496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Vyměňte obvaz, pokud pacient cítí větší bolest než obvykle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FEF32E0-0D89-4208-A640-AE58F8C8D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60561"/>
            <a:ext cx="5257800" cy="4216401"/>
          </a:xfrm>
        </p:spPr>
        <p:txBody>
          <a:bodyPr/>
          <a:lstStyle/>
          <a:p>
            <a:r>
              <a:rPr lang="cs-CZ" dirty="0"/>
              <a:t>Bolest je často možné zmírnit buď použitím většího krytí, nebo jeho častější výměnou.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AAB194A-42D7-4D50-B7EE-F38EE1F25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60562"/>
            <a:ext cx="5127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897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Doporučená frekvence výměny je jednou za 7-10 dní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FEF32E0-0D89-4208-A640-AE58F8C8D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Zpočátku je ale nutné měnit krytí častěji, kvůli přítomnosti nekróz a vlhkých gangrén. Dobu nošení je vhodné prodlužovat postupně podle momentálního stavu a složení rány.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A31BE28-A139-4340-863F-D73369820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71" y="1825625"/>
            <a:ext cx="5363029" cy="383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760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U silně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exsudujících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 ran měňte obvaz každý den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FEF32E0-0D89-4208-A640-AE58F8C8D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7200" y="1825625"/>
            <a:ext cx="4546600" cy="4351338"/>
          </a:xfrm>
        </p:spPr>
        <p:txBody>
          <a:bodyPr/>
          <a:lstStyle/>
          <a:p>
            <a:r>
              <a:rPr lang="cs-CZ" dirty="0"/>
              <a:t>Během jednoho až dvou týdnu by se mělo množství exsudátu zmenšit a je možné prodloužit dobu mezi výměnou obvazů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DFD7337-4D38-42F1-B991-EEA166EF4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84" y="1927565"/>
            <a:ext cx="5791433" cy="414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007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U ran s mokrými gangrénami měňte každé 2-3 dny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4580DF1C-2F58-4C47-8455-42B65ABC5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8625" y="1854654"/>
            <a:ext cx="6100322" cy="4351338"/>
          </a:xfrm>
          <a:prstGeom prst="rect">
            <a:avLst/>
          </a:prstGeom>
        </p:spPr>
      </p:pic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197B7A45-E839-4925-95C8-06097AC370E6}"/>
              </a:ext>
            </a:extLst>
          </p:cNvPr>
          <p:cNvSpPr txBox="1">
            <a:spLocks/>
          </p:cNvSpPr>
          <p:nvPr/>
        </p:nvSpPr>
        <p:spPr>
          <a:xfrm>
            <a:off x="6792686" y="1941286"/>
            <a:ext cx="4561114" cy="3985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Dokud se rána nevyčistí alespoň z 80%. Obvykle je zapotřebí jeden až dva týdny. </a:t>
            </a:r>
          </a:p>
        </p:txBody>
      </p:sp>
    </p:spTree>
    <p:extLst>
      <p:ext uri="{BB962C8B-B14F-4D97-AF65-F5344CB8AC3E}">
        <p14:creationId xmlns:p14="http://schemas.microsoft.com/office/powerpoint/2010/main" val="19973415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FEF32E0-0D89-4208-A640-AE58F8C8D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7486" y="2781302"/>
            <a:ext cx="4256314" cy="4076698"/>
          </a:xfrm>
        </p:spPr>
        <p:txBody>
          <a:bodyPr/>
          <a:lstStyle/>
          <a:p>
            <a:r>
              <a:rPr lang="cs-CZ" dirty="0"/>
              <a:t>Pro optimalizaci umístění ENLUXTRA se zaměřte na vzorec exsudace.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8817990-D204-49BE-81FF-90907CFB1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68" y="1232695"/>
            <a:ext cx="6598104" cy="439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851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Pozice těla může způsobovat výtok exsudátu určitým směrem.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7B9148FE-D530-422D-8ADC-3B1C6104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825625"/>
            <a:ext cx="3356541" cy="43513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2C4C28E-0FD3-4AE5-8830-99569EF65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405" y="1825625"/>
            <a:ext cx="3414856" cy="4453844"/>
          </a:xfrm>
          <a:prstGeom prst="rect">
            <a:avLst/>
          </a:prstGeom>
        </p:spPr>
      </p:pic>
      <p:sp>
        <p:nvSpPr>
          <p:cNvPr id="7" name="Zástupný symbol pro obsah 4">
            <a:extLst>
              <a:ext uri="{FF2B5EF4-FFF2-40B4-BE49-F238E27FC236}">
                <a16:creationId xmlns:a16="http://schemas.microsoft.com/office/drawing/2014/main" id="{E8CA6423-C5A4-409D-BBC7-D187881E09D5}"/>
              </a:ext>
            </a:extLst>
          </p:cNvPr>
          <p:cNvSpPr txBox="1">
            <a:spLocks/>
          </p:cNvSpPr>
          <p:nvPr/>
        </p:nvSpPr>
        <p:spPr>
          <a:xfrm>
            <a:off x="8384925" y="2886302"/>
            <a:ext cx="2968875" cy="4212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Umístěte krytí s dostatečnou rezervou v předpokládaném směru výtoku. </a:t>
            </a:r>
          </a:p>
        </p:txBody>
      </p:sp>
    </p:spTree>
    <p:extLst>
      <p:ext uri="{BB962C8B-B14F-4D97-AF65-F5344CB8AC3E}">
        <p14:creationId xmlns:p14="http://schemas.microsoft.com/office/powerpoint/2010/main" val="1230868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Doporučené produkty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2DB8B6BC-E2D6-4FB7-BF85-665213314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22022" y="1825625"/>
            <a:ext cx="494795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029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Fixační pásky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FEF32E0-0D89-4208-A640-AE58F8C8D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57399"/>
            <a:ext cx="4876800" cy="3918858"/>
          </a:xfrm>
        </p:spPr>
        <p:txBody>
          <a:bodyPr/>
          <a:lstStyle/>
          <a:p>
            <a:r>
              <a:rPr lang="cs-CZ" dirty="0" err="1"/>
              <a:t>Mepitac</a:t>
            </a:r>
            <a:r>
              <a:rPr lang="cs-CZ" baseline="30000" dirty="0"/>
              <a:t>® </a:t>
            </a:r>
            <a:r>
              <a:rPr lang="cs-CZ" dirty="0"/>
              <a:t>(</a:t>
            </a:r>
            <a:r>
              <a:rPr lang="cs-CZ" dirty="0" err="1"/>
              <a:t>Mölnlycke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Care)</a:t>
            </a:r>
          </a:p>
          <a:p>
            <a:r>
              <a:rPr lang="cs-CZ" dirty="0" err="1"/>
              <a:t>Mefix</a:t>
            </a:r>
            <a:r>
              <a:rPr lang="cs-CZ" baseline="30000" dirty="0"/>
              <a:t>® </a:t>
            </a:r>
            <a:r>
              <a:rPr lang="cs-CZ" dirty="0"/>
              <a:t>(</a:t>
            </a:r>
            <a:r>
              <a:rPr lang="cs-CZ" dirty="0" err="1"/>
              <a:t>Mölnlycke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Care)</a:t>
            </a:r>
          </a:p>
          <a:p>
            <a:r>
              <a:rPr lang="cs-CZ" dirty="0" err="1"/>
              <a:t>Hypafix</a:t>
            </a:r>
            <a:r>
              <a:rPr lang="cs-CZ" dirty="0"/>
              <a:t>®  (BSN </a:t>
            </a:r>
            <a:r>
              <a:rPr lang="cs-CZ" dirty="0" err="1"/>
              <a:t>medical</a:t>
            </a:r>
            <a:r>
              <a:rPr lang="cs-CZ" dirty="0"/>
              <a:t>)</a:t>
            </a:r>
          </a:p>
          <a:p>
            <a:r>
              <a:rPr lang="cs-CZ" dirty="0"/>
              <a:t>Voděodolné fixační pásky</a:t>
            </a:r>
          </a:p>
          <a:p>
            <a:r>
              <a:rPr lang="cs-CZ" dirty="0"/>
              <a:t>Další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baseline="30000" dirty="0"/>
          </a:p>
          <a:p>
            <a:pPr marL="0" indent="0">
              <a:buNone/>
            </a:pPr>
            <a:endParaRPr lang="cs-CZ" baseline="30000" dirty="0"/>
          </a:p>
          <a:p>
            <a:endParaRPr lang="cs-CZ" dirty="0"/>
          </a:p>
        </p:txBody>
      </p:sp>
      <p:pic>
        <p:nvPicPr>
          <p:cNvPr id="7170" name="Picture 2" descr="http://www.molnlycke.cz/Global/Scaled/293x291x1/PageFiles-35056-mepitac-box.jpg">
            <a:extLst>
              <a:ext uri="{FF2B5EF4-FFF2-40B4-BE49-F238E27FC236}">
                <a16:creationId xmlns:a16="http://schemas.microsoft.com/office/drawing/2014/main" id="{E068F109-FE2C-44F2-A5F5-B6F172090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600" y="1052421"/>
            <a:ext cx="3311543" cy="328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ýsledek obrázku pro hypafix">
            <a:extLst>
              <a:ext uri="{FF2B5EF4-FFF2-40B4-BE49-F238E27FC236}">
                <a16:creationId xmlns:a16="http://schemas.microsoft.com/office/drawing/2014/main" id="{D24A5C2B-FFE7-4EB2-91DF-FC3ECE099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0" y="2888116"/>
            <a:ext cx="3004457" cy="375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353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152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Jak znovu nastartovat proces hojení?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3841BC34-E4DF-401B-8FF1-96BDBBCB5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7808" y="2582445"/>
            <a:ext cx="10515600" cy="29483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/>
              <a:t>Vytvořením optimálního prostředí pro každou část rány.</a:t>
            </a:r>
          </a:p>
          <a:p>
            <a:pPr marL="0" indent="0">
              <a:buNone/>
            </a:pPr>
            <a:r>
              <a:rPr lang="cs-CZ" b="1"/>
              <a:t>	</a:t>
            </a:r>
            <a:r>
              <a:rPr lang="cs-CZ"/>
              <a:t>- lokalizované odlišné podmínky pro každou </a:t>
            </a:r>
          </a:p>
          <a:p>
            <a:pPr marL="0" indent="0">
              <a:buNone/>
            </a:pPr>
            <a:r>
              <a:rPr lang="cs-CZ"/>
              <a:t>	část rány</a:t>
            </a:r>
          </a:p>
          <a:p>
            <a:pPr marL="0" indent="0">
              <a:buNone/>
            </a:pPr>
            <a:r>
              <a:rPr lang="cs-CZ"/>
              <a:t>	- hojení všech částí rány zároveň</a:t>
            </a:r>
          </a:p>
          <a:p>
            <a:pPr marL="0" indent="0">
              <a:buNone/>
            </a:pPr>
            <a:r>
              <a:rPr lang="cs-CZ"/>
              <a:t>	- přizpůsobení se podmínkám rány </a:t>
            </a:r>
          </a:p>
          <a:p>
            <a:pPr marL="0" indent="0">
              <a:buNone/>
            </a:pPr>
            <a:r>
              <a:rPr lang="cs-CZ"/>
              <a:t>	dynamicky a reversibilně</a:t>
            </a:r>
          </a:p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8B082E0-612F-4871-9410-70E6F3070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9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Další způsoby zajištění ENLUXTRA 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FEF32E0-0D89-4208-A640-AE58F8C8D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Kompresní obvazy</a:t>
            </a:r>
          </a:p>
          <a:p>
            <a:r>
              <a:rPr lang="cs-CZ" dirty="0"/>
              <a:t>Gázové obvazy</a:t>
            </a:r>
          </a:p>
          <a:p>
            <a:r>
              <a:rPr lang="cs-CZ" dirty="0" err="1"/>
              <a:t>Tubigrip</a:t>
            </a:r>
            <a:r>
              <a:rPr lang="cs-CZ" dirty="0"/>
              <a:t> ® (</a:t>
            </a:r>
            <a:r>
              <a:rPr lang="cs-CZ" dirty="0" err="1"/>
              <a:t>Mölnlycke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Care)</a:t>
            </a:r>
          </a:p>
          <a:p>
            <a:r>
              <a:rPr lang="cs-CZ" dirty="0"/>
              <a:t>Zinkoklihový obvaz (</a:t>
            </a:r>
            <a:r>
              <a:rPr lang="cs-CZ" dirty="0" err="1"/>
              <a:t>Unna</a:t>
            </a:r>
            <a:r>
              <a:rPr lang="cs-CZ" dirty="0"/>
              <a:t> </a:t>
            </a:r>
            <a:r>
              <a:rPr lang="cs-CZ" dirty="0" err="1"/>
              <a:t>boot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07837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Transparentní fólie na suché rány nebo při inkontinenci/sprchování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FEF32E0-0D89-4208-A640-AE58F8C8D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12232"/>
          </a:xfrm>
        </p:spPr>
        <p:txBody>
          <a:bodyPr/>
          <a:lstStyle/>
          <a:p>
            <a:r>
              <a:rPr lang="cs-CZ" dirty="0" err="1"/>
              <a:t>Tegaderm</a:t>
            </a:r>
            <a:r>
              <a:rPr lang="cs-CZ" dirty="0"/>
              <a:t> transparentní fólie (3M </a:t>
            </a:r>
            <a:r>
              <a:rPr lang="cs-CZ" dirty="0" err="1"/>
              <a:t>Medical</a:t>
            </a:r>
            <a:r>
              <a:rPr lang="cs-CZ" dirty="0"/>
              <a:t>)</a:t>
            </a:r>
          </a:p>
          <a:p>
            <a:r>
              <a:rPr lang="cs-CZ" dirty="0"/>
              <a:t>OPSITE </a:t>
            </a:r>
            <a:r>
              <a:rPr lang="cs-CZ" dirty="0" err="1"/>
              <a:t>Flexifix</a:t>
            </a:r>
            <a:r>
              <a:rPr lang="cs-CZ" dirty="0"/>
              <a:t> (Smith &amp; </a:t>
            </a:r>
            <a:r>
              <a:rPr lang="cs-CZ" dirty="0" err="1"/>
              <a:t>Nephew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194" name="Picture 2" descr="Výsledek obrázku pro opsite flexifix">
            <a:extLst>
              <a:ext uri="{FF2B5EF4-FFF2-40B4-BE49-F238E27FC236}">
                <a16:creationId xmlns:a16="http://schemas.microsoft.com/office/drawing/2014/main" id="{43B6E5B8-E932-4E1B-B39F-882C4657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36" y="3429000"/>
            <a:ext cx="2598964" cy="259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ýsledek obrázku pro tegaderm">
            <a:extLst>
              <a:ext uri="{FF2B5EF4-FFF2-40B4-BE49-F238E27FC236}">
                <a16:creationId xmlns:a16="http://schemas.microsoft.com/office/drawing/2014/main" id="{222A0979-E2E2-4B4F-8BFA-E9BD48B35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570" y="3429000"/>
            <a:ext cx="338137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8317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Výplňové materiály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FEF32E0-0D89-4208-A640-AE58F8C8D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AMD obvazová gáza zvlhčená fyziologickým roztokem</a:t>
            </a:r>
          </a:p>
          <a:p>
            <a:r>
              <a:rPr lang="cs-CZ" dirty="0"/>
              <a:t>Vlhčená obvazová gáza s hydrogelovou bází</a:t>
            </a:r>
          </a:p>
          <a:p>
            <a:r>
              <a:rPr lang="cs-CZ" dirty="0"/>
              <a:t>RTD pěnové pásky (</a:t>
            </a:r>
            <a:r>
              <a:rPr lang="cs-CZ" dirty="0" err="1"/>
              <a:t>Keneric</a:t>
            </a:r>
            <a:r>
              <a:rPr lang="cs-CZ" dirty="0"/>
              <a:t> </a:t>
            </a:r>
            <a:r>
              <a:rPr lang="cs-CZ" dirty="0" err="1"/>
              <a:t>Healthcare</a:t>
            </a:r>
            <a:r>
              <a:rPr lang="cs-CZ" dirty="0"/>
              <a:t>)</a:t>
            </a:r>
          </a:p>
          <a:p>
            <a:r>
              <a:rPr lang="cs-CZ" dirty="0" err="1"/>
              <a:t>Iodoformové</a:t>
            </a:r>
            <a:r>
              <a:rPr lang="cs-CZ" dirty="0"/>
              <a:t> pásky</a:t>
            </a:r>
          </a:p>
          <a:p>
            <a:r>
              <a:rPr lang="cs-CZ" dirty="0" err="1"/>
              <a:t>Hydrofera</a:t>
            </a:r>
            <a:r>
              <a:rPr lang="cs-CZ" dirty="0"/>
              <a:t> blue pásky (</a:t>
            </a:r>
            <a:r>
              <a:rPr lang="cs-CZ" u="sng" dirty="0" err="1"/>
              <a:t>Hollister</a:t>
            </a:r>
            <a:r>
              <a:rPr lang="cs-CZ" u="sng" dirty="0"/>
              <a:t> US)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18852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Antimikrobiální prostředky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FEF32E0-0D89-4208-A640-AE58F8C8D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/>
              <a:t>Hydrogely</a:t>
            </a:r>
            <a:r>
              <a:rPr lang="cs-CZ" dirty="0"/>
              <a:t> s koloidním stříbrem: </a:t>
            </a:r>
          </a:p>
          <a:p>
            <a:r>
              <a:rPr lang="cs-CZ" dirty="0" err="1"/>
              <a:t>Silvasorb</a:t>
            </a:r>
            <a:r>
              <a:rPr lang="cs-CZ" dirty="0"/>
              <a:t> gel (</a:t>
            </a:r>
            <a:r>
              <a:rPr lang="cs-CZ" dirty="0" err="1"/>
              <a:t>Medline</a:t>
            </a:r>
            <a:r>
              <a:rPr lang="cs-CZ" dirty="0"/>
              <a:t> </a:t>
            </a:r>
            <a:r>
              <a:rPr lang="cs-CZ" dirty="0" err="1"/>
              <a:t>Industries</a:t>
            </a:r>
            <a:r>
              <a:rPr lang="cs-CZ" dirty="0"/>
              <a:t>, Inc.)</a:t>
            </a:r>
          </a:p>
          <a:p>
            <a:r>
              <a:rPr lang="cs-CZ" dirty="0"/>
              <a:t>Silver-Sept® </a:t>
            </a:r>
            <a:r>
              <a:rPr lang="cs-CZ" u="sng" dirty="0"/>
              <a:t>(</a:t>
            </a:r>
            <a:r>
              <a:rPr lang="cs-CZ" dirty="0" err="1"/>
              <a:t>Anacapa</a:t>
            </a:r>
            <a:r>
              <a:rPr lang="cs-CZ" dirty="0"/>
              <a:t> Technologies)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Anasept</a:t>
            </a:r>
            <a:r>
              <a:rPr lang="cs-CZ" baseline="30000" dirty="0"/>
              <a:t>®</a:t>
            </a:r>
            <a:r>
              <a:rPr lang="cs-CZ" dirty="0"/>
              <a:t>(</a:t>
            </a:r>
            <a:r>
              <a:rPr lang="cs-CZ" dirty="0" err="1"/>
              <a:t>Anacapa</a:t>
            </a:r>
            <a:r>
              <a:rPr lang="cs-CZ" dirty="0"/>
              <a:t> Technologies)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9218" name="Picture 2" descr="Výsledek obrázku pro silversept">
            <a:extLst>
              <a:ext uri="{FF2B5EF4-FFF2-40B4-BE49-F238E27FC236}">
                <a16:creationId xmlns:a16="http://schemas.microsoft.com/office/drawing/2014/main" id="{157B3D77-34D7-4460-A774-8EDF5FD97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398" y="681037"/>
            <a:ext cx="2816679" cy="281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Výsledek obrázku pro silvasorb">
            <a:extLst>
              <a:ext uri="{FF2B5EF4-FFF2-40B4-BE49-F238E27FC236}">
                <a16:creationId xmlns:a16="http://schemas.microsoft.com/office/drawing/2014/main" id="{365BDBA5-DA2D-41E5-98BB-07E649017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605" y="2959553"/>
            <a:ext cx="3044372" cy="304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2845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Kontaktní materiály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FEF32E0-0D89-4208-A640-AE58F8C8D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885" y="1825624"/>
            <a:ext cx="10515600" cy="4351338"/>
          </a:xfrm>
        </p:spPr>
        <p:txBody>
          <a:bodyPr/>
          <a:lstStyle/>
          <a:p>
            <a:r>
              <a:rPr lang="cs-CZ" dirty="0" err="1"/>
              <a:t>Mepitel</a:t>
            </a:r>
            <a:r>
              <a:rPr lang="cs-CZ" dirty="0"/>
              <a:t> ®  (</a:t>
            </a:r>
            <a:r>
              <a:rPr lang="cs-CZ" dirty="0" err="1"/>
              <a:t>Mölnlycke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Care)</a:t>
            </a:r>
          </a:p>
          <a:p>
            <a:r>
              <a:rPr lang="cs-CZ" dirty="0"/>
              <a:t>ADAPTIC </a:t>
            </a:r>
            <a:r>
              <a:rPr lang="cs-CZ" dirty="0" err="1"/>
              <a:t>Touch</a:t>
            </a:r>
            <a:r>
              <a:rPr lang="cs-CZ" dirty="0"/>
              <a:t>™ (</a:t>
            </a:r>
            <a:r>
              <a:rPr lang="cs-CZ" dirty="0" err="1"/>
              <a:t>Systagenix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42" name="Picture 2" descr="Výsledek obrázku pro mepitel">
            <a:extLst>
              <a:ext uri="{FF2B5EF4-FFF2-40B4-BE49-F238E27FC236}">
                <a16:creationId xmlns:a16="http://schemas.microsoft.com/office/drawing/2014/main" id="{3CCFB293-F97E-4D62-9663-E0AF2BBE7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7" y="3735161"/>
            <a:ext cx="28575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Výsledek obrázku pro adaptic touch">
            <a:extLst>
              <a:ext uri="{FF2B5EF4-FFF2-40B4-BE49-F238E27FC236}">
                <a16:creationId xmlns:a16="http://schemas.microsoft.com/office/drawing/2014/main" id="{CCB92C1C-83FF-40BB-B4F1-B61309EBB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36" y="3429000"/>
            <a:ext cx="245745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2301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Přípravky, které není vhodné s ENLUXTRA kombinovat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AAED5BDF-B0F9-488F-B510-E6D720C70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01253" y="1825625"/>
            <a:ext cx="478949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44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Spolu s ENLUXTRA není vhodné používat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FEF32E0-0D89-4208-A640-AE58F8C8D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Veškeré algináty</a:t>
            </a:r>
          </a:p>
          <a:p>
            <a:r>
              <a:rPr lang="cs-CZ" dirty="0"/>
              <a:t>Přípravky na bázi celulózy</a:t>
            </a:r>
          </a:p>
          <a:p>
            <a:r>
              <a:rPr lang="cs-CZ" dirty="0"/>
              <a:t>Přípravky na bázi medu</a:t>
            </a:r>
          </a:p>
          <a:p>
            <a:r>
              <a:rPr lang="cs-CZ" dirty="0"/>
              <a:t>Husté viskózní pasty a masti</a:t>
            </a:r>
          </a:p>
          <a:p>
            <a:r>
              <a:rPr lang="cs-CZ" dirty="0"/>
              <a:t>Přípravky na bázi petroleje</a:t>
            </a:r>
          </a:p>
          <a:p>
            <a:r>
              <a:rPr lang="cs-CZ" dirty="0"/>
              <a:t>Přípravky nepropouštějící vlhkost</a:t>
            </a:r>
          </a:p>
        </p:txBody>
      </p:sp>
    </p:spTree>
    <p:extLst>
      <p:ext uri="{BB962C8B-B14F-4D97-AF65-F5344CB8AC3E}">
        <p14:creationId xmlns:p14="http://schemas.microsoft.com/office/powerpoint/2010/main" val="7122517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duct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725" y="1219200"/>
            <a:ext cx="3714750" cy="35433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193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4400" dirty="0">
                <a:solidFill>
                  <a:srgbClr val="002060"/>
                </a:solidFill>
                <a:latin typeface="Trebuchet MS" pitchFamily="34" charset="0"/>
                <a:ea typeface="+mj-ea"/>
                <a:cs typeface="+mj-cs"/>
              </a:rPr>
              <a:t>www.enluxtra.eu</a:t>
            </a:r>
            <a:endParaRPr lang="en-CA" sz="4400" dirty="0">
              <a:solidFill>
                <a:srgbClr val="002060"/>
              </a:solidFill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019300" y="518160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cs-CZ" sz="2800" dirty="0">
                <a:solidFill>
                  <a:srgbClr val="002060"/>
                </a:solidFill>
                <a:latin typeface="Trebuchet MS" pitchFamily="34" charset="0"/>
                <a:ea typeface="+mj-ea"/>
                <a:cs typeface="+mj-cs"/>
              </a:rPr>
              <a:t>Sledujte nás na </a:t>
            </a:r>
            <a:r>
              <a:rPr lang="cs-CZ" sz="2800" dirty="0" err="1">
                <a:solidFill>
                  <a:srgbClr val="002060"/>
                </a:solidFill>
                <a:latin typeface="Trebuchet MS" pitchFamily="34" charset="0"/>
                <a:ea typeface="+mj-ea"/>
                <a:cs typeface="+mj-cs"/>
              </a:rPr>
              <a:t>Facebooku</a:t>
            </a:r>
            <a:r>
              <a:rPr lang="cs-CZ" sz="2800" dirty="0">
                <a:solidFill>
                  <a:srgbClr val="002060"/>
                </a:solidFill>
                <a:latin typeface="Trebuchet MS" pitchFamily="34" charset="0"/>
                <a:ea typeface="+mj-ea"/>
                <a:cs typeface="+mj-cs"/>
              </a:rPr>
              <a:t>:</a:t>
            </a:r>
          </a:p>
          <a:p>
            <a:pPr lvl="0" algn="ctr">
              <a:spcBef>
                <a:spcPct val="0"/>
              </a:spcBef>
            </a:pPr>
            <a:r>
              <a:rPr lang="cs-CZ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  <a:ea typeface="+mj-ea"/>
                <a:cs typeface="+mj-cs"/>
              </a:rPr>
              <a:t>facebook.com/</a:t>
            </a:r>
            <a:r>
              <a:rPr lang="cs-CZ" sz="3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  <a:ea typeface="+mj-ea"/>
                <a:cs typeface="+mj-cs"/>
              </a:rPr>
              <a:t>EnluxtraCZ</a:t>
            </a:r>
            <a:br>
              <a:rPr lang="en-CA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  <a:ea typeface="+mj-ea"/>
                <a:cs typeface="+mj-cs"/>
              </a:rPr>
            </a:b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1969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3841BC34-E4DF-401B-8FF1-96BDBBCB5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4744" y="1843313"/>
            <a:ext cx="5389055" cy="4333649"/>
          </a:xfrm>
        </p:spPr>
        <p:txBody>
          <a:bodyPr/>
          <a:lstStyle/>
          <a:p>
            <a:pPr marL="0" indent="0">
              <a:buNone/>
            </a:pPr>
            <a:r>
              <a:rPr lang="cs-CZ" dirty="0" err="1"/>
              <a:t>Samoregulující</a:t>
            </a:r>
            <a:r>
              <a:rPr lang="cs-CZ" dirty="0"/>
              <a:t> </a:t>
            </a:r>
            <a:r>
              <a:rPr lang="cs-CZ" dirty="0" err="1"/>
              <a:t>superabsorpční</a:t>
            </a:r>
            <a:r>
              <a:rPr lang="cs-CZ" dirty="0"/>
              <a:t> krytí na chronické rány, které se díky adaptivním vláknům přizpůsobuje ráně a zajišťuje absorpci i hydrataci zároveň, podle potřeb jednotlivých částí rány.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Vhodné pro rány s různým množstvím exsudátu. </a:t>
            </a:r>
          </a:p>
        </p:txBody>
      </p:sp>
      <p:pic>
        <p:nvPicPr>
          <p:cNvPr id="5" name="Content Placeholder 4" descr="Enluxtra Preffered Product Image.jpg">
            <a:extLst>
              <a:ext uri="{FF2B5EF4-FFF2-40B4-BE49-F238E27FC236}">
                <a16:creationId xmlns:a16="http://schemas.microsoft.com/office/drawing/2014/main" id="{C1304A0C-2AF4-44D8-89F9-9B4EE45A58F1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0286" y="1720576"/>
            <a:ext cx="5389054" cy="4561436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6" name="Zástupný symbol pro obsah 4">
            <a:extLst>
              <a:ext uri="{FF2B5EF4-FFF2-40B4-BE49-F238E27FC236}">
                <a16:creationId xmlns:a16="http://schemas.microsoft.com/office/drawing/2014/main" id="{1D53E311-4BDF-4263-80D6-4AC68E94A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EFC8C325-94A5-4F92-A40A-B2EC3B840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Jak znovu nastartovat proces hojení?</a:t>
            </a:r>
          </a:p>
        </p:txBody>
      </p:sp>
    </p:spTree>
    <p:extLst>
      <p:ext uri="{BB962C8B-B14F-4D97-AF65-F5344CB8AC3E}">
        <p14:creationId xmlns:p14="http://schemas.microsoft.com/office/powerpoint/2010/main" val="3699426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E4BBE-BA91-467B-B139-38A802B0C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742" y="1449150"/>
            <a:ext cx="4891314" cy="3437617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ENLUXTRA absorbuje a hydratuje </a:t>
            </a:r>
            <a:r>
              <a:rPr lang="cs-CZ" b="1" u="sng" dirty="0">
                <a:solidFill>
                  <a:schemeClr val="accent1">
                    <a:lumMod val="75000"/>
                  </a:schemeClr>
                </a:solidFill>
              </a:rPr>
              <a:t>zároveň</a:t>
            </a:r>
          </a:p>
        </p:txBody>
      </p:sp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E29DAA00-1D61-47C5-8376-CC838176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75" y="5514975"/>
            <a:ext cx="977900" cy="9779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22F9D73-FD42-4A9B-93AB-FEA64069E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174274"/>
            <a:ext cx="6353175" cy="432435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D8CE6C2-3DDA-4E62-809A-8DD2260DD769}"/>
              </a:ext>
            </a:extLst>
          </p:cNvPr>
          <p:cNvSpPr txBox="1"/>
          <p:nvPr/>
        </p:nvSpPr>
        <p:spPr>
          <a:xfrm>
            <a:off x="428625" y="710486"/>
            <a:ext cx="2120220" cy="738664"/>
          </a:xfrm>
          <a:prstGeom prst="rect">
            <a:avLst/>
          </a:prstGeom>
          <a:solidFill>
            <a:srgbClr val="0000C4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HYDRATUJE SUCHÉ OKRAJE RÁNY</a:t>
            </a:r>
          </a:p>
          <a:p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E078C68-4CC0-4450-AC3D-61BC882BE9E1}"/>
              </a:ext>
            </a:extLst>
          </p:cNvPr>
          <p:cNvSpPr txBox="1"/>
          <p:nvPr/>
        </p:nvSpPr>
        <p:spPr>
          <a:xfrm>
            <a:off x="4880485" y="710486"/>
            <a:ext cx="1896212" cy="738664"/>
          </a:xfrm>
          <a:prstGeom prst="rect">
            <a:avLst/>
          </a:prstGeom>
          <a:solidFill>
            <a:srgbClr val="0000C4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HYDRATUJE SUCHÉ OKRAJE RÁNY</a:t>
            </a:r>
          </a:p>
          <a:p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7D76307-AA10-4DD1-8B7F-15DE0A11F2A9}"/>
              </a:ext>
            </a:extLst>
          </p:cNvPr>
          <p:cNvSpPr txBox="1"/>
          <p:nvPr/>
        </p:nvSpPr>
        <p:spPr>
          <a:xfrm>
            <a:off x="2728657" y="710486"/>
            <a:ext cx="1896212" cy="738664"/>
          </a:xfrm>
          <a:prstGeom prst="rect">
            <a:avLst/>
          </a:prstGeom>
          <a:solidFill>
            <a:srgbClr val="E72F6C"/>
          </a:solidFill>
          <a:ln>
            <a:solidFill>
              <a:srgbClr val="E72F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ABSORBUJE V EXSUDUJÍCÍCH ČÁSTECH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A7A6476-75C7-4975-A6C3-11435BE201F9}"/>
              </a:ext>
            </a:extLst>
          </p:cNvPr>
          <p:cNvSpPr/>
          <p:nvPr/>
        </p:nvSpPr>
        <p:spPr>
          <a:xfrm>
            <a:off x="428625" y="5345090"/>
            <a:ext cx="6762749" cy="738664"/>
          </a:xfrm>
          <a:prstGeom prst="rect">
            <a:avLst/>
          </a:prstGeom>
          <a:solidFill>
            <a:srgbClr val="F0ED65"/>
          </a:solidFill>
          <a:ln>
            <a:solidFill>
              <a:srgbClr val="F0ED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PODPORUJE AUTOLYTICKÝ DEBRIDEMENT NEKROTICKÝCH ČÁSTÍ RÁNY </a:t>
            </a:r>
          </a:p>
        </p:txBody>
      </p:sp>
    </p:spTree>
    <p:extLst>
      <p:ext uri="{BB962C8B-B14F-4D97-AF65-F5344CB8AC3E}">
        <p14:creationId xmlns:p14="http://schemas.microsoft.com/office/powerpoint/2010/main" val="3236292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11694</TotalTime>
  <Words>3340</Words>
  <Application>Microsoft Office PowerPoint</Application>
  <PresentationFormat>Širokoúhlá obrazovka</PresentationFormat>
  <Paragraphs>408</Paragraphs>
  <Slides>77</Slides>
  <Notes>67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77</vt:i4>
      </vt:variant>
    </vt:vector>
  </HeadingPairs>
  <TitlesOfParts>
    <vt:vector size="82" baseType="lpstr">
      <vt:lpstr>Arial</vt:lpstr>
      <vt:lpstr>Calibri</vt:lpstr>
      <vt:lpstr>Calibri Light</vt:lpstr>
      <vt:lpstr>Trebuchet MS</vt:lpstr>
      <vt:lpstr>Motiv Office</vt:lpstr>
      <vt:lpstr>Samoadaptivní krytí ENLUXTRA</vt:lpstr>
      <vt:lpstr>Obsah</vt:lpstr>
      <vt:lpstr>Léčba a hojení ran se skládá z několika komponentů</vt:lpstr>
      <vt:lpstr>Komplikace v léčbě ran – Různorodost rány</vt:lpstr>
      <vt:lpstr>Standartní rány procházejí postupně čtyřmi fázemi</vt:lpstr>
      <vt:lpstr>Hojení chronické rány se často zastaví v inflamační fázi</vt:lpstr>
      <vt:lpstr>Jak znovu nastartovat proces hojení?</vt:lpstr>
      <vt:lpstr>Jak znovu nastartovat proces hojení?</vt:lpstr>
      <vt:lpstr>ENLUXTRA absorbuje a hydratuje zároveň</vt:lpstr>
      <vt:lpstr>Prezentace aplikace PowerPoint</vt:lpstr>
      <vt:lpstr>Komplikace v léčbě ran – Rána se rychle mění</vt:lpstr>
      <vt:lpstr>Komplikace v léčbě ran – Rána se rychle mění</vt:lpstr>
      <vt:lpstr>Komplikace v léčbě ran – Rána se rychle mění</vt:lpstr>
      <vt:lpstr>ENLUXTRA  chronické rány</vt:lpstr>
      <vt:lpstr>ENLUXTRA a chronické rány </vt:lpstr>
      <vt:lpstr>Složení materiálu ENLUXTRA</vt:lpstr>
      <vt:lpstr>Povrch krytí ENLUXTRA</vt:lpstr>
      <vt:lpstr>Krytí Enluxtra je bezpečné </vt:lpstr>
      <vt:lpstr>Hlavní výhody zahrnují:</vt:lpstr>
      <vt:lpstr>ENLUXTRA má lepší absorpční schopnosti než jiné produkty*</vt:lpstr>
      <vt:lpstr>Zásady pro použití </vt:lpstr>
      <vt:lpstr>Posuďte stav rány, a to zejména: </vt:lpstr>
      <vt:lpstr>Základní pravidla pro úspěšnou aplikaci</vt:lpstr>
      <vt:lpstr>1) Vždy zvolte dostatečně velký rozměr krytí</vt:lpstr>
      <vt:lpstr>Prezentace aplikace PowerPoint</vt:lpstr>
      <vt:lpstr>Prezentace aplikace PowerPoint</vt:lpstr>
      <vt:lpstr>Prezentace aplikace PowerPoint</vt:lpstr>
      <vt:lpstr>Lůžko rány musí být v těsném kontaktu s ránou</vt:lpstr>
      <vt:lpstr>U hlubokých ran je nutné využít výplňový materiál (wound filler)</vt:lpstr>
      <vt:lpstr>Prezentace aplikace PowerPoint</vt:lpstr>
      <vt:lpstr>3) Obvaz je nutné vyměnit dříve než exsudát dosáhne okraje krytí</vt:lpstr>
      <vt:lpstr> 4) Zpočátku měňte obvaz častěji</vt:lpstr>
      <vt:lpstr>Dobu mezi výměnami obvazů je možné prodloužit až když je odstraněna většina nekrotické tkáně</vt:lpstr>
      <vt:lpstr>Tipy na aplikaci </vt:lpstr>
      <vt:lpstr>Čím větší velikost krytí, tím více exsudátu dokáže absorbovat</vt:lpstr>
      <vt:lpstr>Pokud je rána příliš velká, slepte dvě krytí dohromady</vt:lpstr>
      <vt:lpstr>Pokud je rána příliš velká, slepte dvě nebo více krytí dohromady</vt:lpstr>
      <vt:lpstr>Prezentace aplikace PowerPoint</vt:lpstr>
      <vt:lpstr>Zmenšujte velikost krytí pouze když je to nutné</vt:lpstr>
      <vt:lpstr>Zmenšujte velikost krytí pouze když je to nutné</vt:lpstr>
      <vt:lpstr>Aplikace ENLUXTRA na patách a palcích</vt:lpstr>
      <vt:lpstr>Aplikace ENLUXTRA při kompresi a edematických stavech</vt:lpstr>
      <vt:lpstr>Aplikace ENLUXTRA při kompresi a edematických stavech</vt:lpstr>
      <vt:lpstr>ENLUXTRA při kompresi a edematických stavech</vt:lpstr>
      <vt:lpstr>K zajištění ENLUXTRA použijte fixační pásku</vt:lpstr>
      <vt:lpstr>K zajištění ENLUXTRA použijte fixační pásku</vt:lpstr>
      <vt:lpstr>K zajištění ENLUXTRA použijte fixační pásku</vt:lpstr>
      <vt:lpstr>Aplikace ENLUXTRA při inkontinenci a sprchování</vt:lpstr>
      <vt:lpstr>Aplikace ENLUXTRA při inkontinenci a sprchování</vt:lpstr>
      <vt:lpstr>Aplikace ENLUXTRA na suché rány</vt:lpstr>
      <vt:lpstr>Aplikace ENLUXTRA na suché rány</vt:lpstr>
      <vt:lpstr>Aplikace ENLUXTRA na suché rány</vt:lpstr>
      <vt:lpstr>Možné vedlejší účinky</vt:lpstr>
      <vt:lpstr>Pokud dojde k podráždění, ujistěte se, že:</vt:lpstr>
      <vt:lpstr>Pokud dojde k podráždění, zjistěte:</vt:lpstr>
      <vt:lpstr>Pokud dojde k podráždění, ujistěte se, zda:</vt:lpstr>
      <vt:lpstr>Pokud dojde k podráždění, ujistěte se, že:</vt:lpstr>
      <vt:lpstr>V případě podezření na alergickou reakci,…</vt:lpstr>
      <vt:lpstr>V případě podezření na alergickou reakci,…</vt:lpstr>
      <vt:lpstr>Výměna krytí ENLUXTRA </vt:lpstr>
      <vt:lpstr>Obvaz je nutné vyměnit dříve než exsudát dosáhne okraje krytí</vt:lpstr>
      <vt:lpstr>Vyměňte obvaz, pokud pacient cítí větší bolest než obvykle</vt:lpstr>
      <vt:lpstr>Doporučená frekvence výměny je jednou za 7-10 dní</vt:lpstr>
      <vt:lpstr>U silně exsudujících ran měňte obvaz každý den</vt:lpstr>
      <vt:lpstr>U ran s mokrými gangrénami měňte každé 2-3 dny</vt:lpstr>
      <vt:lpstr>Prezentace aplikace PowerPoint</vt:lpstr>
      <vt:lpstr>Pozice těla může způsobovat výtok exsudátu určitým směrem.</vt:lpstr>
      <vt:lpstr>Doporučené produkty</vt:lpstr>
      <vt:lpstr>Fixační pásky</vt:lpstr>
      <vt:lpstr>Další způsoby zajištění ENLUXTRA </vt:lpstr>
      <vt:lpstr>Transparentní fólie na suché rány nebo při inkontinenci/sprchování</vt:lpstr>
      <vt:lpstr>Výplňové materiály</vt:lpstr>
      <vt:lpstr>Antimikrobiální prostředky</vt:lpstr>
      <vt:lpstr>Kontaktní materiály</vt:lpstr>
      <vt:lpstr>Přípravky, které není vhodné s ENLUXTRA kombinovat</vt:lpstr>
      <vt:lpstr>Spolu s ENLUXTRA není vhodné používat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Samoadaptivní obvazové krytí ENLUXTRA</dc:title>
  <dc:creator>Alexandra Umprecht</dc:creator>
  <cp:lastModifiedBy>Alexandra Umprecht</cp:lastModifiedBy>
  <cp:revision>60</cp:revision>
  <dcterms:created xsi:type="dcterms:W3CDTF">2017-11-18T20:38:21Z</dcterms:created>
  <dcterms:modified xsi:type="dcterms:W3CDTF">2017-11-27T18:30:44Z</dcterms:modified>
</cp:coreProperties>
</file>